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727" r:id="rId2"/>
  </p:sldMasterIdLst>
  <p:notesMasterIdLst>
    <p:notesMasterId r:id="rId32"/>
  </p:notesMasterIdLst>
  <p:handoutMasterIdLst>
    <p:handoutMasterId r:id="rId33"/>
  </p:handoutMasterIdLst>
  <p:sldIdLst>
    <p:sldId id="256" r:id="rId3"/>
    <p:sldId id="258" r:id="rId4"/>
    <p:sldId id="270" r:id="rId5"/>
    <p:sldId id="451" r:id="rId6"/>
    <p:sldId id="452" r:id="rId7"/>
    <p:sldId id="272" r:id="rId8"/>
    <p:sldId id="458" r:id="rId9"/>
    <p:sldId id="459" r:id="rId10"/>
    <p:sldId id="273" r:id="rId11"/>
    <p:sldId id="450" r:id="rId12"/>
    <p:sldId id="393" r:id="rId13"/>
    <p:sldId id="394" r:id="rId14"/>
    <p:sldId id="396" r:id="rId15"/>
    <p:sldId id="456" r:id="rId16"/>
    <p:sldId id="398" r:id="rId17"/>
    <p:sldId id="384" r:id="rId18"/>
    <p:sldId id="383" r:id="rId19"/>
    <p:sldId id="386" r:id="rId20"/>
    <p:sldId id="276" r:id="rId21"/>
    <p:sldId id="387" r:id="rId22"/>
    <p:sldId id="324" r:id="rId23"/>
    <p:sldId id="385" r:id="rId24"/>
    <p:sldId id="388" r:id="rId25"/>
    <p:sldId id="438" r:id="rId26"/>
    <p:sldId id="439" r:id="rId27"/>
    <p:sldId id="440" r:id="rId28"/>
    <p:sldId id="443" r:id="rId29"/>
    <p:sldId id="444" r:id="rId30"/>
    <p:sldId id="457"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430" autoAdjust="0"/>
  </p:normalViewPr>
  <p:slideViewPr>
    <p:cSldViewPr snapToGrid="0">
      <p:cViewPr varScale="1">
        <p:scale>
          <a:sx n="57" d="100"/>
          <a:sy n="57" d="100"/>
        </p:scale>
        <p:origin x="924" y="3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3" d="100"/>
          <a:sy n="53" d="100"/>
        </p:scale>
        <p:origin x="2859" y="2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66365530-3C44-C70A-0223-B0B125BBB3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BBAB1F84-95DF-2351-02ED-760C392C340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4888CB-CA99-4069-9AAD-B74E0AC32184}" type="datetimeFigureOut">
              <a:rPr lang="it-IT" smtClean="0"/>
              <a:t>04/04/2023</a:t>
            </a:fld>
            <a:endParaRPr lang="it-IT"/>
          </a:p>
        </p:txBody>
      </p:sp>
      <p:sp>
        <p:nvSpPr>
          <p:cNvPr id="4" name="Segnaposto piè di pagina 3">
            <a:extLst>
              <a:ext uri="{FF2B5EF4-FFF2-40B4-BE49-F238E27FC236}">
                <a16:creationId xmlns:a16="http://schemas.microsoft.com/office/drawing/2014/main" id="{5AD87663-8941-E9D6-0408-7C75AAB04C0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id="{28BD9E9C-997C-C8C8-3045-36D1A3AADA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9D3066-8F34-4DED-89B2-C92B375AF065}" type="slidenum">
              <a:rPr lang="it-IT" smtClean="0"/>
              <a:t>‹N›</a:t>
            </a:fld>
            <a:endParaRPr lang="it-IT"/>
          </a:p>
        </p:txBody>
      </p:sp>
    </p:spTree>
    <p:extLst>
      <p:ext uri="{BB962C8B-B14F-4D97-AF65-F5344CB8AC3E}">
        <p14:creationId xmlns:p14="http://schemas.microsoft.com/office/powerpoint/2010/main" val="10103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9B0674-6ABE-4807-9D09-E8B32A013CB4}" type="datetimeFigureOut">
              <a:rPr lang="it-IT" smtClean="0"/>
              <a:t>04/04/2023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5B1242-9545-4A61-B29A-B48751E2170B}" type="slidenum">
              <a:rPr lang="it-IT" smtClean="0"/>
              <a:t>‹N›</a:t>
            </a:fld>
            <a:endParaRPr lang="it-IT"/>
          </a:p>
        </p:txBody>
      </p:sp>
    </p:spTree>
    <p:extLst>
      <p:ext uri="{BB962C8B-B14F-4D97-AF65-F5344CB8AC3E}">
        <p14:creationId xmlns:p14="http://schemas.microsoft.com/office/powerpoint/2010/main" val="4157896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egnaposto immagine diapositiva 1"/>
          <p:cNvSpPr>
            <a:spLocks noGrp="1" noRot="1" noChangeAspect="1" noTextEdit="1"/>
          </p:cNvSpPr>
          <p:nvPr>
            <p:ph type="sldImg"/>
          </p:nvPr>
        </p:nvSpPr>
        <p:spPr>
          <a:ln/>
        </p:spPr>
      </p:sp>
      <p:sp>
        <p:nvSpPr>
          <p:cNvPr id="56323"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itchFamily="34" charset="0"/>
            </a:endParaRPr>
          </a:p>
        </p:txBody>
      </p:sp>
      <p:sp>
        <p:nvSpPr>
          <p:cNvPr id="56324" name="Segnaposto numero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D4F7FBC5-9DC9-4936-B072-C8B17FCF6495}" type="slidenum">
              <a:rPr lang="it-IT" altLang="it-IT" smtClean="0"/>
              <a:pPr eaLnBrk="1" hangingPunct="1">
                <a:spcBef>
                  <a:spcPct val="0"/>
                </a:spcBef>
              </a:pPr>
              <a:t>5</a:t>
            </a:fld>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egnaposto immagine diapositiva 1"/>
          <p:cNvSpPr>
            <a:spLocks noGrp="1" noRot="1" noChangeAspect="1" noTextEdit="1"/>
          </p:cNvSpPr>
          <p:nvPr>
            <p:ph type="sldImg"/>
          </p:nvPr>
        </p:nvSpPr>
        <p:spPr>
          <a:ln/>
        </p:spPr>
      </p:sp>
      <p:sp>
        <p:nvSpPr>
          <p:cNvPr id="65539"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itchFamily="34" charset="0"/>
            </a:endParaRPr>
          </a:p>
        </p:txBody>
      </p:sp>
      <p:sp>
        <p:nvSpPr>
          <p:cNvPr id="65540" name="Segnaposto numero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9D2516D-E5E8-418C-8C9D-E78C5DF773D6}" type="slidenum">
              <a:rPr lang="it-IT" altLang="it-IT" smtClean="0"/>
              <a:pPr eaLnBrk="1" hangingPunct="1"/>
              <a:t>16</a:t>
            </a:fld>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egnaposto immagine diapositiva 1"/>
          <p:cNvSpPr>
            <a:spLocks noGrp="1" noRot="1" noChangeAspect="1" noTextEdit="1"/>
          </p:cNvSpPr>
          <p:nvPr>
            <p:ph type="sldImg"/>
          </p:nvPr>
        </p:nvSpPr>
        <p:spPr>
          <a:ln/>
        </p:spPr>
      </p:sp>
      <p:sp>
        <p:nvSpPr>
          <p:cNvPr id="63491"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itchFamily="34" charset="0"/>
            </a:endParaRPr>
          </a:p>
        </p:txBody>
      </p:sp>
      <p:sp>
        <p:nvSpPr>
          <p:cNvPr id="63492" name="Segnaposto numero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806B0AA-675B-4950-A51B-D4851F9FDEBA}" type="slidenum">
              <a:rPr lang="it-IT" altLang="it-IT" smtClean="0"/>
              <a:pPr eaLnBrk="1" hangingPunct="1"/>
              <a:t>22</a:t>
            </a:fld>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9DBB26A9-0AF5-4D51-93D6-5EA5049F4039}" type="datetime1">
              <a:rPr lang="it-IT" smtClean="0"/>
              <a:t>04/04/2023</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250247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3035469-002C-41AC-A8AA-37460B56E24D}"/>
              </a:ext>
            </a:extLst>
          </p:cNvPr>
          <p:cNvSpPr>
            <a:spLocks noGrp="1"/>
          </p:cNvSpPr>
          <p:nvPr>
            <p:ph type="dt" sz="half" idx="10"/>
          </p:nvPr>
        </p:nvSpPr>
        <p:spPr/>
        <p:txBody>
          <a:bodyPr/>
          <a:lstStyle/>
          <a:p>
            <a:fld id="{36C57E39-CC5D-4F7F-A60B-64F04856E8D2}" type="datetime1">
              <a:rPr lang="it-IT" smtClean="0"/>
              <a:t>04/04/2023</a:t>
            </a:fld>
            <a:endParaRPr lang="it-IT"/>
          </a:p>
        </p:txBody>
      </p:sp>
      <p:sp>
        <p:nvSpPr>
          <p:cNvPr id="3" name="Segnaposto piè di pagina 2">
            <a:extLst>
              <a:ext uri="{FF2B5EF4-FFF2-40B4-BE49-F238E27FC236}">
                <a16:creationId xmlns:a16="http://schemas.microsoft.com/office/drawing/2014/main" id="{707A620C-1CA6-4239-81E5-47727204F96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AFC8D82-51B7-43E8-B12B-7F8BDA6244AC}"/>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1234074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2137ED-66CC-4B70-A0C6-875BE8E0CC1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CCF3D5C-1C88-43A9-971B-43F5CA3B65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A388F5F-2929-42AD-9FF0-B5A4B4BEE5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52B5BCC-17CB-4BD2-A80E-AC789CB6EFC8}"/>
              </a:ext>
            </a:extLst>
          </p:cNvPr>
          <p:cNvSpPr>
            <a:spLocks noGrp="1"/>
          </p:cNvSpPr>
          <p:nvPr>
            <p:ph type="dt" sz="half" idx="10"/>
          </p:nvPr>
        </p:nvSpPr>
        <p:spPr/>
        <p:txBody>
          <a:bodyPr/>
          <a:lstStyle/>
          <a:p>
            <a:fld id="{7F10C436-6641-4D1D-9EDC-BAEAD491E159}" type="datetime1">
              <a:rPr lang="it-IT" smtClean="0"/>
              <a:t>04/04/2023</a:t>
            </a:fld>
            <a:endParaRPr lang="it-IT"/>
          </a:p>
        </p:txBody>
      </p:sp>
      <p:sp>
        <p:nvSpPr>
          <p:cNvPr id="6" name="Segnaposto piè di pagina 5">
            <a:extLst>
              <a:ext uri="{FF2B5EF4-FFF2-40B4-BE49-F238E27FC236}">
                <a16:creationId xmlns:a16="http://schemas.microsoft.com/office/drawing/2014/main" id="{68638E92-B99B-497E-9E5C-5FDEBC8018B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CE346D1-38CE-4638-BE3E-730ED0281251}"/>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4134202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AC0FD2-890D-45DF-AE9A-294DA6CDAD5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DEDCD42-AEB6-4B53-B4A6-0A138EEE4E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42D791B-47F5-4CFF-B92E-FB553D56A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2C15A63-75F1-4D43-A676-36D82B54B349}"/>
              </a:ext>
            </a:extLst>
          </p:cNvPr>
          <p:cNvSpPr>
            <a:spLocks noGrp="1"/>
          </p:cNvSpPr>
          <p:nvPr>
            <p:ph type="dt" sz="half" idx="10"/>
          </p:nvPr>
        </p:nvSpPr>
        <p:spPr/>
        <p:txBody>
          <a:bodyPr/>
          <a:lstStyle/>
          <a:p>
            <a:fld id="{FC74D3B4-5145-4A66-AE62-0314AFC20F4A}" type="datetime1">
              <a:rPr lang="it-IT" smtClean="0"/>
              <a:t>04/04/2023</a:t>
            </a:fld>
            <a:endParaRPr lang="it-IT"/>
          </a:p>
        </p:txBody>
      </p:sp>
      <p:sp>
        <p:nvSpPr>
          <p:cNvPr id="6" name="Segnaposto piè di pagina 5">
            <a:extLst>
              <a:ext uri="{FF2B5EF4-FFF2-40B4-BE49-F238E27FC236}">
                <a16:creationId xmlns:a16="http://schemas.microsoft.com/office/drawing/2014/main" id="{CD8654DB-4236-4554-B152-8FB6DEE5B45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6EF626B-2263-4142-A143-136468CB75A1}"/>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1432672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33CEE6-8843-454F-92EB-92E4A858DC6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A0210DE-BCD5-4BF1-993A-95BB7F3E3BF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550BFF8-D1F4-471B-AAB9-2ABB10B848BE}"/>
              </a:ext>
            </a:extLst>
          </p:cNvPr>
          <p:cNvSpPr>
            <a:spLocks noGrp="1"/>
          </p:cNvSpPr>
          <p:nvPr>
            <p:ph type="dt" sz="half" idx="10"/>
          </p:nvPr>
        </p:nvSpPr>
        <p:spPr/>
        <p:txBody>
          <a:bodyPr/>
          <a:lstStyle/>
          <a:p>
            <a:fld id="{F92BE56C-85B8-4A3A-B0A1-9946377CDA2B}" type="datetime1">
              <a:rPr lang="it-IT" smtClean="0"/>
              <a:t>04/04/2023</a:t>
            </a:fld>
            <a:endParaRPr lang="it-IT"/>
          </a:p>
        </p:txBody>
      </p:sp>
      <p:sp>
        <p:nvSpPr>
          <p:cNvPr id="5" name="Segnaposto piè di pagina 4">
            <a:extLst>
              <a:ext uri="{FF2B5EF4-FFF2-40B4-BE49-F238E27FC236}">
                <a16:creationId xmlns:a16="http://schemas.microsoft.com/office/drawing/2014/main" id="{5B7C6E02-8203-4E1E-B4C4-8894BD412D7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4D24AB5-842E-44A4-863A-BA02FA223F42}"/>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2744400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31A2DEF-0576-41DD-A0D5-D140D2C7441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8BF7D16-6682-48D2-9A98-78785D6ED1B6}"/>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CD23E8-5D4D-4356-ABFF-202AE3CB5500}"/>
              </a:ext>
            </a:extLst>
          </p:cNvPr>
          <p:cNvSpPr>
            <a:spLocks noGrp="1"/>
          </p:cNvSpPr>
          <p:nvPr>
            <p:ph type="dt" sz="half" idx="10"/>
          </p:nvPr>
        </p:nvSpPr>
        <p:spPr/>
        <p:txBody>
          <a:bodyPr/>
          <a:lstStyle/>
          <a:p>
            <a:fld id="{260638A2-2609-44E6-9A93-7E942337983A}" type="datetime1">
              <a:rPr lang="it-IT" smtClean="0"/>
              <a:t>04/04/2023</a:t>
            </a:fld>
            <a:endParaRPr lang="it-IT"/>
          </a:p>
        </p:txBody>
      </p:sp>
      <p:sp>
        <p:nvSpPr>
          <p:cNvPr id="5" name="Segnaposto piè di pagina 4">
            <a:extLst>
              <a:ext uri="{FF2B5EF4-FFF2-40B4-BE49-F238E27FC236}">
                <a16:creationId xmlns:a16="http://schemas.microsoft.com/office/drawing/2014/main" id="{7987EAE1-0071-4F47-8898-9C9E16E3D15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CF103AA-0DBC-4C7C-B857-A2109C7C8D39}"/>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2785677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609600" y="1600201"/>
            <a:ext cx="5384800" cy="4525963"/>
          </a:xfrm>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p:cNvSpPr>
            <a:spLocks noGrp="1"/>
          </p:cNvSpPr>
          <p:nvPr>
            <p:ph sz="half" idx="2"/>
          </p:nvPr>
        </p:nvSpPr>
        <p:spPr>
          <a:xfrm>
            <a:off x="6197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piè di pagina 5"/>
          <p:cNvSpPr>
            <a:spLocks noGrp="1"/>
          </p:cNvSpPr>
          <p:nvPr>
            <p:ph type="ftr" sz="quarter" idx="10"/>
          </p:nvPr>
        </p:nvSpPr>
        <p:spPr/>
        <p:txBody>
          <a:bodyPr/>
          <a:lstStyle>
            <a:lvl1pPr>
              <a:defRPr/>
            </a:lvl1pPr>
          </a:lstStyle>
          <a:p>
            <a:pPr>
              <a:defRPr/>
            </a:pPr>
            <a:endParaRPr lang="it-IT"/>
          </a:p>
        </p:txBody>
      </p:sp>
      <p:sp>
        <p:nvSpPr>
          <p:cNvPr id="6" name="Segnaposto numero diapositiva 6"/>
          <p:cNvSpPr>
            <a:spLocks noGrp="1"/>
          </p:cNvSpPr>
          <p:nvPr>
            <p:ph type="sldNum" sz="quarter" idx="11"/>
          </p:nvPr>
        </p:nvSpPr>
        <p:spPr/>
        <p:txBody>
          <a:bodyPr/>
          <a:lstStyle>
            <a:lvl1pPr>
              <a:defRPr/>
            </a:lvl1pPr>
          </a:lstStyle>
          <a:p>
            <a:pPr>
              <a:defRPr/>
            </a:pPr>
            <a:fld id="{27E2B1A6-693C-45FA-9C4A-75E98B990ECF}" type="slidenum">
              <a:rPr lang="it-IT"/>
              <a:pPr>
                <a:defRPr/>
              </a:pPr>
              <a:t>‹N›</a:t>
            </a:fld>
            <a:endParaRPr lang="it-IT" dirty="0"/>
          </a:p>
        </p:txBody>
      </p:sp>
    </p:spTree>
    <p:extLst>
      <p:ext uri="{BB962C8B-B14F-4D97-AF65-F5344CB8AC3E}">
        <p14:creationId xmlns:p14="http://schemas.microsoft.com/office/powerpoint/2010/main" val="174975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96CD57DA-2561-46BE-A905-84427AD6325A}" type="datetime1">
              <a:rPr lang="it-IT" smtClean="0"/>
              <a:t>04/04/2023</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65284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27A257BE-8AF4-41A1-9FA3-204ACE94BB15}" type="datetime1">
              <a:rPr lang="it-IT" smtClean="0"/>
              <a:t>04/04/2023</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043900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077E7C-44F3-4757-A2E9-502F06E3062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070B003-F8A9-4985-9054-BA37DDD03C37}"/>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D10CB6F-3078-4D17-881D-1C1B95B3874F}"/>
              </a:ext>
            </a:extLst>
          </p:cNvPr>
          <p:cNvSpPr>
            <a:spLocks noGrp="1"/>
          </p:cNvSpPr>
          <p:nvPr>
            <p:ph type="dt" sz="half" idx="10"/>
          </p:nvPr>
        </p:nvSpPr>
        <p:spPr>
          <a:xfrm>
            <a:off x="838200" y="6356350"/>
            <a:ext cx="2743200" cy="365125"/>
          </a:xfrm>
          <a:prstGeom prst="rect">
            <a:avLst/>
          </a:prstGeom>
        </p:spPr>
        <p:txBody>
          <a:bodyPr/>
          <a:lstStyle/>
          <a:p>
            <a:fld id="{B696638B-E084-4758-BF57-F96F85FA5BC2}" type="datetime1">
              <a:rPr lang="it-IT" smtClean="0"/>
              <a:t>04/04/2023</a:t>
            </a:fld>
            <a:endParaRPr lang="it-IT"/>
          </a:p>
        </p:txBody>
      </p:sp>
      <p:sp>
        <p:nvSpPr>
          <p:cNvPr id="5" name="Segnaposto piè di pagina 4">
            <a:extLst>
              <a:ext uri="{FF2B5EF4-FFF2-40B4-BE49-F238E27FC236}">
                <a16:creationId xmlns:a16="http://schemas.microsoft.com/office/drawing/2014/main" id="{65232D58-2A8A-4E88-AE2E-4E86F62194A8}"/>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A38F40CE-5012-4EA6-8EF2-4644B4D48115}"/>
              </a:ext>
            </a:extLst>
          </p:cNvPr>
          <p:cNvSpPr>
            <a:spLocks noGrp="1"/>
          </p:cNvSpPr>
          <p:nvPr>
            <p:ph type="sldNum" sz="quarter" idx="12"/>
          </p:nvPr>
        </p:nvSpPr>
        <p:spPr>
          <a:xfrm>
            <a:off x="8610600" y="6356350"/>
            <a:ext cx="2743200" cy="365125"/>
          </a:xfrm>
          <a:prstGeom prst="rect">
            <a:avLst/>
          </a:prstGeom>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2293810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9C0347-990B-4E4C-8BC2-48B710C3BE4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B6C23E7-E5FE-4B03-BCD3-B210E4CF0B7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51194B0-48B3-47BE-8CA0-010870A9FE8D}"/>
              </a:ext>
            </a:extLst>
          </p:cNvPr>
          <p:cNvSpPr>
            <a:spLocks noGrp="1"/>
          </p:cNvSpPr>
          <p:nvPr>
            <p:ph type="dt" sz="half" idx="10"/>
          </p:nvPr>
        </p:nvSpPr>
        <p:spPr/>
        <p:txBody>
          <a:bodyPr/>
          <a:lstStyle/>
          <a:p>
            <a:fld id="{8C526893-8B1A-45B7-878A-675E93FEAB6B}" type="datetime1">
              <a:rPr lang="it-IT" smtClean="0"/>
              <a:t>04/04/2023</a:t>
            </a:fld>
            <a:endParaRPr lang="it-IT"/>
          </a:p>
        </p:txBody>
      </p:sp>
      <p:sp>
        <p:nvSpPr>
          <p:cNvPr id="5" name="Segnaposto piè di pagina 4">
            <a:extLst>
              <a:ext uri="{FF2B5EF4-FFF2-40B4-BE49-F238E27FC236}">
                <a16:creationId xmlns:a16="http://schemas.microsoft.com/office/drawing/2014/main" id="{E4973770-CE28-407E-8122-05CA26387F2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9AF0025-B9EA-44C2-AB44-95E7EE40F8C9}"/>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3618265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162039-C414-4FF1-A142-8F977C7FBFD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0B1A6CB-A2A9-44AD-8B24-2C4EAA13F1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DCDF6593-FB60-41D2-8E82-C9519D1EA852}"/>
              </a:ext>
            </a:extLst>
          </p:cNvPr>
          <p:cNvSpPr>
            <a:spLocks noGrp="1"/>
          </p:cNvSpPr>
          <p:nvPr>
            <p:ph type="dt" sz="half" idx="10"/>
          </p:nvPr>
        </p:nvSpPr>
        <p:spPr/>
        <p:txBody>
          <a:bodyPr/>
          <a:lstStyle/>
          <a:p>
            <a:fld id="{DFF5646E-855D-4384-890E-D9982386328B}" type="datetime1">
              <a:rPr lang="it-IT" smtClean="0"/>
              <a:t>04/04/2023</a:t>
            </a:fld>
            <a:endParaRPr lang="it-IT"/>
          </a:p>
        </p:txBody>
      </p:sp>
      <p:sp>
        <p:nvSpPr>
          <p:cNvPr id="5" name="Segnaposto piè di pagina 4">
            <a:extLst>
              <a:ext uri="{FF2B5EF4-FFF2-40B4-BE49-F238E27FC236}">
                <a16:creationId xmlns:a16="http://schemas.microsoft.com/office/drawing/2014/main" id="{7D0FBB8C-274E-4929-8B49-2D77D36403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85E70E2-FCA0-4C51-B654-8DE8634B9535}"/>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2426500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5CC684-380E-42F2-B7B4-276D4C7F57E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879A4AF-D39C-4FF5-B22A-268A6B5A801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1D499037-83BB-4789-B306-7C86219D221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D2C06F6-3B80-48AD-892D-6A4BAFA6FA6B}"/>
              </a:ext>
            </a:extLst>
          </p:cNvPr>
          <p:cNvSpPr>
            <a:spLocks noGrp="1"/>
          </p:cNvSpPr>
          <p:nvPr>
            <p:ph type="dt" sz="half" idx="10"/>
          </p:nvPr>
        </p:nvSpPr>
        <p:spPr/>
        <p:txBody>
          <a:bodyPr/>
          <a:lstStyle/>
          <a:p>
            <a:fld id="{F168C461-0529-4DC2-9464-BBF6AE437CBD}" type="datetime1">
              <a:rPr lang="it-IT" smtClean="0"/>
              <a:t>04/04/2023</a:t>
            </a:fld>
            <a:endParaRPr lang="it-IT"/>
          </a:p>
        </p:txBody>
      </p:sp>
      <p:sp>
        <p:nvSpPr>
          <p:cNvPr id="6" name="Segnaposto piè di pagina 5">
            <a:extLst>
              <a:ext uri="{FF2B5EF4-FFF2-40B4-BE49-F238E27FC236}">
                <a16:creationId xmlns:a16="http://schemas.microsoft.com/office/drawing/2014/main" id="{F2FA24A7-BE1E-4485-8DD9-1CDA0A97C6D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2FE6ADB-EBBC-4A28-9018-6C332943644C}"/>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4081768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2664A-ABDB-43A2-821F-38CE5C8B3ED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A3BBBC5-643E-4802-9547-436DA33AC2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86913706-A3B0-4369-8746-FD99EEBAE83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E8F7F7E-31C6-4DE4-88ED-AA729FC567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7C93E22-4D5E-46D7-9E16-33FA554FF5C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E8EDC9D-62C5-4290-ADC1-1C7960030F97}"/>
              </a:ext>
            </a:extLst>
          </p:cNvPr>
          <p:cNvSpPr>
            <a:spLocks noGrp="1"/>
          </p:cNvSpPr>
          <p:nvPr>
            <p:ph type="dt" sz="half" idx="10"/>
          </p:nvPr>
        </p:nvSpPr>
        <p:spPr/>
        <p:txBody>
          <a:bodyPr/>
          <a:lstStyle/>
          <a:p>
            <a:fld id="{7D9B0AED-42F9-4C58-B4C3-5EC01746B23B}" type="datetime1">
              <a:rPr lang="it-IT" smtClean="0"/>
              <a:t>04/04/2023</a:t>
            </a:fld>
            <a:endParaRPr lang="it-IT"/>
          </a:p>
        </p:txBody>
      </p:sp>
      <p:sp>
        <p:nvSpPr>
          <p:cNvPr id="8" name="Segnaposto piè di pagina 7">
            <a:extLst>
              <a:ext uri="{FF2B5EF4-FFF2-40B4-BE49-F238E27FC236}">
                <a16:creationId xmlns:a16="http://schemas.microsoft.com/office/drawing/2014/main" id="{84B258DB-CE7A-4513-8478-EEA9FF13320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CBCC404-A1D4-4FAE-911C-D74DDFBC9BBF}"/>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3949727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A1FE57-982C-4274-9689-07E2D7517BB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B31D363-83B9-4D21-B0B3-318B1C491734}"/>
              </a:ext>
            </a:extLst>
          </p:cNvPr>
          <p:cNvSpPr>
            <a:spLocks noGrp="1"/>
          </p:cNvSpPr>
          <p:nvPr>
            <p:ph type="dt" sz="half" idx="10"/>
          </p:nvPr>
        </p:nvSpPr>
        <p:spPr/>
        <p:txBody>
          <a:bodyPr/>
          <a:lstStyle/>
          <a:p>
            <a:fld id="{195DA603-110A-4F72-8BAB-FF0259DDE9B8}" type="datetime1">
              <a:rPr lang="it-IT" smtClean="0"/>
              <a:t>04/04/2023</a:t>
            </a:fld>
            <a:endParaRPr lang="it-IT"/>
          </a:p>
        </p:txBody>
      </p:sp>
      <p:sp>
        <p:nvSpPr>
          <p:cNvPr id="4" name="Segnaposto piè di pagina 3">
            <a:extLst>
              <a:ext uri="{FF2B5EF4-FFF2-40B4-BE49-F238E27FC236}">
                <a16:creationId xmlns:a16="http://schemas.microsoft.com/office/drawing/2014/main" id="{48A476E3-D7C4-4EE4-B310-530D8B62384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7729D5A-94DB-44CA-AAB4-1216FC234A82}"/>
              </a:ext>
            </a:extLst>
          </p:cNvPr>
          <p:cNvSpPr>
            <a:spLocks noGrp="1"/>
          </p:cNvSpPr>
          <p:nvPr>
            <p:ph type="sldNum" sz="quarter" idx="12"/>
          </p:nvPr>
        </p:nvSpPr>
        <p:spPr/>
        <p:txBody>
          <a:bodyPr/>
          <a:lstStyle/>
          <a:p>
            <a:fld id="{3D9C488E-BBED-4B2D-BB7D-60C9E2B3852F}" type="slidenum">
              <a:rPr lang="it-IT" smtClean="0"/>
              <a:t>‹N›</a:t>
            </a:fld>
            <a:endParaRPr lang="it-IT"/>
          </a:p>
        </p:txBody>
      </p:sp>
    </p:spTree>
    <p:extLst>
      <p:ext uri="{BB962C8B-B14F-4D97-AF65-F5344CB8AC3E}">
        <p14:creationId xmlns:p14="http://schemas.microsoft.com/office/powerpoint/2010/main" val="27223637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FE7F7F3C-708B-41E1-A336-8C6C31069877}" type="datetime1">
              <a:rPr lang="it-IT" smtClean="0"/>
              <a:t>04/04/2023</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‹N›</a:t>
            </a:fld>
            <a:endParaRPr lang="en-US" dirty="0"/>
          </a:p>
        </p:txBody>
      </p:sp>
    </p:spTree>
    <p:extLst>
      <p:ext uri="{BB962C8B-B14F-4D97-AF65-F5344CB8AC3E}">
        <p14:creationId xmlns:p14="http://schemas.microsoft.com/office/powerpoint/2010/main" val="169644176"/>
      </p:ext>
    </p:extLst>
  </p:cSld>
  <p:clrMap bg1="lt1" tx1="dk1" bg2="lt2" tx2="dk2" accent1="accent1" accent2="accent2" accent3="accent3" accent4="accent4" accent5="accent5" accent6="accent6" hlink="hlink" folHlink="folHlink"/>
  <p:sldLayoutIdLst>
    <p:sldLayoutId id="2147483721" r:id="rId1"/>
    <p:sldLayoutId id="2147483718" r:id="rId2"/>
    <p:sldLayoutId id="2147483720" r:id="rId3"/>
  </p:sldLayoutIdLst>
  <p:hf hdr="0" ftr="0" dt="0"/>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905EB9D-E2EA-4BFB-A86C-59676DD555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359DB44-31B8-4C35-8801-EB106CDDCF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BAD02CE-3977-4240-9401-FBDAB0BC31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E11AA-0FDB-45DB-9A40-AF99934989E1}" type="datetime1">
              <a:rPr lang="it-IT" smtClean="0"/>
              <a:t>04/04/2023</a:t>
            </a:fld>
            <a:endParaRPr lang="it-IT"/>
          </a:p>
        </p:txBody>
      </p:sp>
      <p:sp>
        <p:nvSpPr>
          <p:cNvPr id="5" name="Segnaposto piè di pagina 4">
            <a:extLst>
              <a:ext uri="{FF2B5EF4-FFF2-40B4-BE49-F238E27FC236}">
                <a16:creationId xmlns:a16="http://schemas.microsoft.com/office/drawing/2014/main" id="{D65AC429-359E-4E74-AA57-B4624EEF75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6255CA-0303-4E26-A73D-D3801EF066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C488E-BBED-4B2D-BB7D-60C9E2B3852F}" type="slidenum">
              <a:rPr lang="it-IT" smtClean="0"/>
              <a:t>‹N›</a:t>
            </a:fld>
            <a:endParaRPr lang="it-IT"/>
          </a:p>
        </p:txBody>
      </p:sp>
    </p:spTree>
    <p:extLst>
      <p:ext uri="{BB962C8B-B14F-4D97-AF65-F5344CB8AC3E}">
        <p14:creationId xmlns:p14="http://schemas.microsoft.com/office/powerpoint/2010/main" val="1876615663"/>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ocumenti.camera.it/leg19/pdl/pdf/leg.19.pdl.camera.977.19PDL0027220.pdf" TargetMode="External"/><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4AA13AD3-0A4F-475A-BEBB-DEEFF5C09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1C2F3FA0-960A-435A-AC72-8ADCBF50F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51139"/>
            <a:ext cx="12192000" cy="1644556"/>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E375E64-D040-45A8-B6BD-587430EA77CD}"/>
              </a:ext>
            </a:extLst>
          </p:cNvPr>
          <p:cNvSpPr>
            <a:spLocks noGrp="1"/>
          </p:cNvSpPr>
          <p:nvPr>
            <p:ph type="ctrTitle"/>
          </p:nvPr>
        </p:nvSpPr>
        <p:spPr>
          <a:xfrm>
            <a:off x="961644" y="4675366"/>
            <a:ext cx="10268712" cy="846223"/>
          </a:xfrm>
        </p:spPr>
        <p:txBody>
          <a:bodyPr vert="horz" lIns="91440" tIns="45720" rIns="91440" bIns="45720" rtlCol="0" anchor="b">
            <a:noAutofit/>
          </a:bodyPr>
          <a:lstStyle/>
          <a:p>
            <a:r>
              <a:rPr lang="it-IT" sz="5400" dirty="0">
                <a:solidFill>
                  <a:srgbClr val="FFFFFF"/>
                </a:solidFill>
              </a:rPr>
              <a:t>LTC e Pricing sanitari</a:t>
            </a:r>
            <a:endParaRPr lang="en-US" sz="5400" dirty="0">
              <a:solidFill>
                <a:srgbClr val="FFFFFF"/>
              </a:solidFill>
            </a:endParaRPr>
          </a:p>
        </p:txBody>
      </p:sp>
      <p:sp>
        <p:nvSpPr>
          <p:cNvPr id="3" name="Sottotitolo 2">
            <a:extLst>
              <a:ext uri="{FF2B5EF4-FFF2-40B4-BE49-F238E27FC236}">
                <a16:creationId xmlns:a16="http://schemas.microsoft.com/office/drawing/2014/main" id="{3FEBB834-5A2C-45E2-81AE-A592A3397383}"/>
              </a:ext>
            </a:extLst>
          </p:cNvPr>
          <p:cNvSpPr>
            <a:spLocks noGrp="1"/>
          </p:cNvSpPr>
          <p:nvPr>
            <p:ph type="subTitle" idx="1"/>
          </p:nvPr>
        </p:nvSpPr>
        <p:spPr>
          <a:xfrm>
            <a:off x="961644" y="5662071"/>
            <a:ext cx="10268712" cy="578077"/>
          </a:xfrm>
        </p:spPr>
        <p:txBody>
          <a:bodyPr vert="horz" lIns="91440" tIns="45720" rIns="91440" bIns="45720" rtlCol="0" anchor="t">
            <a:normAutofit/>
          </a:bodyPr>
          <a:lstStyle/>
          <a:p>
            <a:pPr>
              <a:lnSpc>
                <a:spcPct val="91000"/>
              </a:lnSpc>
            </a:pPr>
            <a:r>
              <a:rPr lang="en-US" sz="2400" dirty="0"/>
              <a:t>Tiziana Tafaro – welfare specialist</a:t>
            </a:r>
            <a:endParaRPr lang="en-US" sz="1100" dirty="0"/>
          </a:p>
        </p:txBody>
      </p:sp>
      <p:sp>
        <p:nvSpPr>
          <p:cNvPr id="16" name="Segnaposto numero diapositiva 15">
            <a:extLst>
              <a:ext uri="{FF2B5EF4-FFF2-40B4-BE49-F238E27FC236}">
                <a16:creationId xmlns:a16="http://schemas.microsoft.com/office/drawing/2014/main" id="{BEDC2B74-AE64-4077-8ADF-1FE90979C0FD}"/>
              </a:ext>
            </a:extLst>
          </p:cNvPr>
          <p:cNvSpPr>
            <a:spLocks noGrp="1"/>
          </p:cNvSpPr>
          <p:nvPr>
            <p:ph type="sldNum" sz="quarter" idx="12"/>
          </p:nvPr>
        </p:nvSpPr>
        <p:spPr>
          <a:xfrm>
            <a:off x="10296144" y="6356350"/>
            <a:ext cx="932688" cy="365125"/>
          </a:xfrm>
        </p:spPr>
        <p:txBody>
          <a:bodyPr vert="horz" lIns="91440" tIns="45720" rIns="91440" bIns="45720" rtlCol="0" anchor="ctr">
            <a:normAutofit/>
          </a:bodyPr>
          <a:lstStyle/>
          <a:p>
            <a:pPr algn="l">
              <a:spcAft>
                <a:spcPts val="600"/>
              </a:spcAft>
            </a:pPr>
            <a:fld id="{F97E8200-1950-409B-82E7-99938E7AE355}" type="slidenum">
              <a:rPr lang="en-US">
                <a:solidFill>
                  <a:srgbClr val="FFFFFF"/>
                </a:solidFill>
              </a:rPr>
              <a:pPr algn="l">
                <a:spcAft>
                  <a:spcPts val="600"/>
                </a:spcAft>
              </a:pPr>
              <a:t>1</a:t>
            </a:fld>
            <a:endParaRPr lang="en-US">
              <a:solidFill>
                <a:srgbClr val="FFFFFF"/>
              </a:solidFill>
            </a:endParaRPr>
          </a:p>
        </p:txBody>
      </p:sp>
      <p:pic>
        <p:nvPicPr>
          <p:cNvPr id="8" name="Immagine 7">
            <a:extLst>
              <a:ext uri="{FF2B5EF4-FFF2-40B4-BE49-F238E27FC236}">
                <a16:creationId xmlns:a16="http://schemas.microsoft.com/office/drawing/2014/main" id="{2BC068A0-0995-F605-D58C-4B09BC47B49C}"/>
              </a:ext>
            </a:extLst>
          </p:cNvPr>
          <p:cNvPicPr>
            <a:picLocks noChangeAspect="1"/>
          </p:cNvPicPr>
          <p:nvPr/>
        </p:nvPicPr>
        <p:blipFill>
          <a:blip r:embed="rId2"/>
          <a:stretch>
            <a:fillRect/>
          </a:stretch>
        </p:blipFill>
        <p:spPr>
          <a:xfrm>
            <a:off x="9378737" y="1567286"/>
            <a:ext cx="1834813" cy="1005281"/>
          </a:xfrm>
          <a:prstGeom prst="rect">
            <a:avLst/>
          </a:prstGeom>
        </p:spPr>
      </p:pic>
      <p:sp>
        <p:nvSpPr>
          <p:cNvPr id="4" name="Sottotitolo 2">
            <a:extLst>
              <a:ext uri="{FF2B5EF4-FFF2-40B4-BE49-F238E27FC236}">
                <a16:creationId xmlns:a16="http://schemas.microsoft.com/office/drawing/2014/main" id="{0D2584E6-4480-411E-9E96-469A503FDD94}"/>
              </a:ext>
            </a:extLst>
          </p:cNvPr>
          <p:cNvSpPr txBox="1">
            <a:spLocks/>
          </p:cNvSpPr>
          <p:nvPr/>
        </p:nvSpPr>
        <p:spPr>
          <a:xfrm>
            <a:off x="1524000" y="6306789"/>
            <a:ext cx="9144000" cy="5780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dirty="0">
                <a:latin typeface="Times New Roman" panose="02020603050405020304" pitchFamily="18" charset="0"/>
                <a:cs typeface="Times New Roman" panose="02020603050405020304" pitchFamily="18" charset="0"/>
              </a:rPr>
              <a:t>30 Marzo 2023</a:t>
            </a:r>
          </a:p>
        </p:txBody>
      </p:sp>
      <p:grpSp>
        <p:nvGrpSpPr>
          <p:cNvPr id="6" name="Gruppo 5">
            <a:extLst>
              <a:ext uri="{FF2B5EF4-FFF2-40B4-BE49-F238E27FC236}">
                <a16:creationId xmlns:a16="http://schemas.microsoft.com/office/drawing/2014/main" id="{3A56E15A-8CE3-8B74-1834-5F6B0C90E424}"/>
              </a:ext>
            </a:extLst>
          </p:cNvPr>
          <p:cNvGrpSpPr/>
          <p:nvPr/>
        </p:nvGrpSpPr>
        <p:grpSpPr>
          <a:xfrm>
            <a:off x="0" y="0"/>
            <a:ext cx="8011866" cy="4506675"/>
            <a:chOff x="0" y="0"/>
            <a:chExt cx="8011866" cy="4506675"/>
          </a:xfrm>
        </p:grpSpPr>
        <p:pic>
          <p:nvPicPr>
            <p:cNvPr id="14" name="Immagine 13">
              <a:extLst>
                <a:ext uri="{FF2B5EF4-FFF2-40B4-BE49-F238E27FC236}">
                  <a16:creationId xmlns:a16="http://schemas.microsoft.com/office/drawing/2014/main" id="{88CA4973-2879-BF9C-5F10-06956827D5C7}"/>
                </a:ext>
              </a:extLst>
            </p:cNvPr>
            <p:cNvPicPr>
              <a:picLocks noChangeAspect="1"/>
            </p:cNvPicPr>
            <p:nvPr/>
          </p:nvPicPr>
          <p:blipFill rotWithShape="1">
            <a:blip r:embed="rId3"/>
            <a:srcRect t="7487" b="2152"/>
            <a:stretch/>
          </p:blipFill>
          <p:spPr>
            <a:xfrm>
              <a:off x="0" y="0"/>
              <a:ext cx="8011866" cy="4506675"/>
            </a:xfrm>
            <a:prstGeom prst="rect">
              <a:avLst/>
            </a:prstGeom>
          </p:spPr>
        </p:pic>
        <p:sp>
          <p:nvSpPr>
            <p:cNvPr id="5" name="Casella di testo 6">
              <a:extLst>
                <a:ext uri="{FF2B5EF4-FFF2-40B4-BE49-F238E27FC236}">
                  <a16:creationId xmlns:a16="http://schemas.microsoft.com/office/drawing/2014/main" id="{5AA27B5F-16B7-408A-324F-D01BAC51DC39}"/>
                </a:ext>
              </a:extLst>
            </p:cNvPr>
            <p:cNvSpPr txBox="1"/>
            <p:nvPr/>
          </p:nvSpPr>
          <p:spPr>
            <a:xfrm>
              <a:off x="605702" y="3117930"/>
              <a:ext cx="6541332" cy="1388745"/>
            </a:xfrm>
            <a:prstGeom prst="rect">
              <a:avLst/>
            </a:prstGeom>
            <a:solidFill>
              <a:srgbClr val="267E56"/>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457200"/>
              <a:r>
                <a:rPr lang="it-IT" sz="3600" kern="1400" spc="-50" dirty="0">
                  <a:effectLst/>
                  <a:latin typeface="Times New Roman" panose="02020603050405020304" pitchFamily="18" charset="0"/>
                  <a:ea typeface="DengXian Light" panose="02010600030101010101" pitchFamily="2" charset="-122"/>
                  <a:cs typeface="Times New Roman" panose="02020603050405020304" pitchFamily="18" charset="0"/>
                </a:rPr>
                <a:t>PRODOTTI SANITARI</a:t>
              </a:r>
              <a:endParaRPr lang="it-IT" sz="4800" kern="1400" spc="-50" dirty="0">
                <a:effectLst/>
                <a:latin typeface="Calibri Light" panose="020F0302020204030204" pitchFamily="34" charset="0"/>
                <a:ea typeface="DengXian Light" panose="02010600030101010101" pitchFamily="2" charset="-122"/>
                <a:cs typeface="Times New Roman" panose="02020603050405020304" pitchFamily="18" charset="0"/>
              </a:endParaRPr>
            </a:p>
            <a:p>
              <a:pPr marL="457200">
                <a:lnSpc>
                  <a:spcPct val="107000"/>
                </a:lnSpc>
                <a:spcAft>
                  <a:spcPts val="800"/>
                </a:spcAft>
              </a:pPr>
              <a:r>
                <a:rPr lang="it-IT" sz="2200" spc="75" dirty="0">
                  <a:solidFill>
                    <a:srgbClr val="F2F2F2"/>
                  </a:solidFill>
                  <a:effectLst/>
                  <a:latin typeface="Times New Roman" panose="02020603050405020304" pitchFamily="18" charset="0"/>
                  <a:ea typeface="DengXian" panose="02010600030101010101" pitchFamily="2" charset="-122"/>
                  <a:cs typeface="Arial" panose="020B0604020202020204" pitchFamily="34" charset="0"/>
                </a:rPr>
                <a:t>Le nuove strategie per affrontare il domani</a:t>
              </a:r>
              <a:endParaRPr lang="it-IT" sz="2400" spc="75" dirty="0">
                <a:solidFill>
                  <a:srgbClr val="F2F2F2"/>
                </a:solidFill>
                <a:effectLst/>
                <a:latin typeface="Calibri" panose="020F0502020204030204" pitchFamily="34" charset="0"/>
                <a:ea typeface="DengXian" panose="02010600030101010101" pitchFamily="2" charset="-122"/>
                <a:cs typeface="Arial" panose="020B0604020202020204" pitchFamily="34" charset="0"/>
              </a:endParaRPr>
            </a:p>
          </p:txBody>
        </p:sp>
      </p:grpSp>
    </p:spTree>
    <p:extLst>
      <p:ext uri="{BB962C8B-B14F-4D97-AF65-F5344CB8AC3E}">
        <p14:creationId xmlns:p14="http://schemas.microsoft.com/office/powerpoint/2010/main" val="3324310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D2F97B-3DE5-59D5-695B-0EF350EA54E6}"/>
              </a:ext>
            </a:extLst>
          </p:cNvPr>
          <p:cNvSpPr>
            <a:spLocks noGrp="1"/>
          </p:cNvSpPr>
          <p:nvPr>
            <p:ph type="title"/>
          </p:nvPr>
        </p:nvSpPr>
        <p:spPr>
          <a:xfrm>
            <a:off x="496570" y="208543"/>
            <a:ext cx="11178191" cy="777875"/>
          </a:xfrm>
        </p:spPr>
        <p:txBody>
          <a:bodyPr>
            <a:noAutofit/>
          </a:bodyPr>
          <a:lstStyle/>
          <a:p>
            <a:pPr algn="l"/>
            <a:r>
              <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Disegno di legge (A.C. 977-A) </a:t>
            </a:r>
          </a:p>
        </p:txBody>
      </p:sp>
      <p:sp>
        <p:nvSpPr>
          <p:cNvPr id="3" name="Segnaposto testo 2">
            <a:extLst>
              <a:ext uri="{FF2B5EF4-FFF2-40B4-BE49-F238E27FC236}">
                <a16:creationId xmlns:a16="http://schemas.microsoft.com/office/drawing/2014/main" id="{37D5D15A-DA4C-590A-29BC-12F006452761}"/>
              </a:ext>
            </a:extLst>
          </p:cNvPr>
          <p:cNvSpPr>
            <a:spLocks noGrp="1"/>
          </p:cNvSpPr>
          <p:nvPr>
            <p:ph type="body" sz="half" idx="1"/>
          </p:nvPr>
        </p:nvSpPr>
        <p:spPr>
          <a:xfrm>
            <a:off x="256478" y="1019038"/>
            <a:ext cx="11586730" cy="4986335"/>
          </a:xfrm>
        </p:spPr>
        <p:txBody>
          <a:bodyPr>
            <a:normAutofit lnSpcReduction="10000"/>
          </a:bodyPr>
          <a:lstStyle/>
          <a:p>
            <a:pPr marL="0" indent="0" algn="just">
              <a:lnSpc>
                <a:spcPct val="110000"/>
              </a:lnSpc>
              <a:spcBef>
                <a:spcPts val="600"/>
              </a:spcBef>
              <a:buNone/>
            </a:pPr>
            <a:r>
              <a:rPr lang="it-IT" sz="1800" dirty="0">
                <a:solidFill>
                  <a:srgbClr val="212121"/>
                </a:solidFill>
                <a:latin typeface="Times New Roman" panose="02020603050405020304" pitchFamily="18" charset="0"/>
                <a:cs typeface="Times New Roman" panose="02020603050405020304" pitchFamily="18" charset="0"/>
              </a:rPr>
              <a:t>Reca e disciplina alcune deleghe al Governo in materia di politiche in favore delle persone anziane. </a:t>
            </a:r>
          </a:p>
          <a:p>
            <a:pPr marL="0" indent="0" algn="just">
              <a:lnSpc>
                <a:spcPct val="110000"/>
              </a:lnSpc>
              <a:spcBef>
                <a:spcPts val="600"/>
              </a:spcBef>
              <a:buNone/>
            </a:pPr>
            <a:r>
              <a:rPr lang="it-IT" sz="1800" b="1" dirty="0">
                <a:solidFill>
                  <a:srgbClr val="212121"/>
                </a:solidFill>
                <a:latin typeface="Times New Roman" panose="02020603050405020304" pitchFamily="18" charset="0"/>
                <a:cs typeface="Times New Roman" panose="02020603050405020304" pitchFamily="18" charset="0"/>
              </a:rPr>
              <a:t>Approvato dal Parlamento martedì 21 marzo 2023</a:t>
            </a:r>
          </a:p>
          <a:p>
            <a:pPr marL="0" indent="0" algn="just">
              <a:lnSpc>
                <a:spcPct val="110000"/>
              </a:lnSpc>
              <a:spcBef>
                <a:spcPts val="600"/>
              </a:spcBef>
              <a:buNone/>
            </a:pPr>
            <a:r>
              <a:rPr lang="it-IT" sz="1800" b="0" i="0" dirty="0">
                <a:solidFill>
                  <a:srgbClr val="212121"/>
                </a:solidFill>
                <a:effectLst/>
                <a:latin typeface="Times New Roman" panose="02020603050405020304" pitchFamily="18" charset="0"/>
                <a:cs typeface="Times New Roman" panose="02020603050405020304" pitchFamily="18" charset="0"/>
              </a:rPr>
              <a:t>Il provvedimento muove dal riconoscimento del diritto delle persone anziane alla continuità di vita e di cure presso il proprio domicilio e dal principio di semplificazione e integrazione delle procedure di valutazione della persona anziana non autosufficiente. Si prevede l'effettuazione, in una sede unica, mediante i "punti unici di accesso" (PUA), di una </a:t>
            </a:r>
            <a:r>
              <a:rPr lang="it-IT" sz="1800" b="1" i="0" dirty="0">
                <a:solidFill>
                  <a:srgbClr val="212121"/>
                </a:solidFill>
                <a:effectLst/>
                <a:latin typeface="Times New Roman" panose="02020603050405020304" pitchFamily="18" charset="0"/>
                <a:cs typeface="Times New Roman" panose="02020603050405020304" pitchFamily="18" charset="0"/>
              </a:rPr>
              <a:t>valutazione multidimensionale finalizzata a definire un "progetto assistenziale individualizzato</a:t>
            </a:r>
            <a:r>
              <a:rPr lang="it-IT" sz="1800" b="0" i="0" dirty="0">
                <a:solidFill>
                  <a:srgbClr val="212121"/>
                </a:solidFill>
                <a:effectLst/>
                <a:latin typeface="Times New Roman" panose="02020603050405020304" pitchFamily="18" charset="0"/>
                <a:cs typeface="Times New Roman" panose="02020603050405020304" pitchFamily="18" charset="0"/>
              </a:rPr>
              <a:t>" (PAI), che indicherà tutte le prestazioni sanitarie, sociali e assistenziali necessarie per la persona anziana.</a:t>
            </a:r>
          </a:p>
          <a:p>
            <a:pPr marL="0" indent="0" algn="just">
              <a:lnSpc>
                <a:spcPct val="110000"/>
              </a:lnSpc>
              <a:spcBef>
                <a:spcPts val="600"/>
              </a:spcBef>
              <a:buNone/>
            </a:pPr>
            <a:r>
              <a:rPr lang="nn-NO" sz="1800" dirty="0">
                <a:latin typeface="Times New Roman" panose="02020603050405020304" pitchFamily="18" charset="0"/>
                <a:cs typeface="Times New Roman" panose="02020603050405020304" pitchFamily="18" charset="0"/>
                <a:hlinkClick r:id="rId3"/>
              </a:rPr>
              <a:t>leg.19.pdl.camera.977.19PDL0027220.pdf</a:t>
            </a:r>
            <a:endParaRPr lang="nn-NO" sz="1800" dirty="0">
              <a:latin typeface="Times New Roman" panose="02020603050405020304" pitchFamily="18" charset="0"/>
              <a:cs typeface="Times New Roman" panose="02020603050405020304" pitchFamily="18" charset="0"/>
            </a:endParaRPr>
          </a:p>
          <a:p>
            <a:pPr marL="0" indent="0" algn="just">
              <a:lnSpc>
                <a:spcPct val="110000"/>
              </a:lnSpc>
              <a:spcBef>
                <a:spcPts val="600"/>
              </a:spcBef>
              <a:buNone/>
            </a:pPr>
            <a:r>
              <a:rPr lang="it-IT" sz="1800" dirty="0">
                <a:latin typeface="Times New Roman" panose="02020603050405020304" pitchFamily="18" charset="0"/>
                <a:cs typeface="Times New Roman" panose="02020603050405020304" pitchFamily="18" charset="0"/>
              </a:rPr>
              <a:t>Art. 4 comma 2:</a:t>
            </a:r>
          </a:p>
          <a:p>
            <a:pPr marL="357188" indent="-357188" algn="just">
              <a:lnSpc>
                <a:spcPct val="110000"/>
              </a:lnSpc>
              <a:spcBef>
                <a:spcPts val="600"/>
              </a:spcBef>
              <a:buNone/>
            </a:pPr>
            <a:r>
              <a:rPr lang="it-IT" sz="1800" dirty="0">
                <a:latin typeface="Times New Roman" panose="02020603050405020304" pitchFamily="18" charset="0"/>
                <a:cs typeface="Times New Roman" panose="02020603050405020304" pitchFamily="18" charset="0"/>
              </a:rPr>
              <a:t>2. Nell’esercizio della delega di cui al comma 1, oltre che ai princìpi e criteri direttivi generali di cui all’articolo 2, comma 2, il Governo si attiene ai seguenti ulteriori princìpi e criteri direttivi: </a:t>
            </a:r>
          </a:p>
          <a:p>
            <a:pPr marL="446088" indent="-268288" algn="just">
              <a:lnSpc>
                <a:spcPct val="110000"/>
              </a:lnSpc>
              <a:spcBef>
                <a:spcPts val="600"/>
              </a:spcBef>
              <a:buNone/>
            </a:pPr>
            <a:r>
              <a:rPr lang="it-IT" sz="1800" dirty="0">
                <a:latin typeface="Times New Roman" panose="02020603050405020304" pitchFamily="18" charset="0"/>
                <a:cs typeface="Times New Roman" panose="02020603050405020304" pitchFamily="18" charset="0"/>
              </a:rPr>
              <a:t>a) </a:t>
            </a:r>
            <a:r>
              <a:rPr lang="it-IT" sz="1800" b="1" dirty="0">
                <a:latin typeface="Times New Roman" panose="02020603050405020304" pitchFamily="18" charset="0"/>
                <a:cs typeface="Times New Roman" panose="02020603050405020304" pitchFamily="18" charset="0"/>
              </a:rPr>
              <a:t>adozione di una definizione di popolazione anziana non autosufficiente </a:t>
            </a:r>
            <a:r>
              <a:rPr lang="it-IT" sz="1800" dirty="0">
                <a:latin typeface="Times New Roman" panose="02020603050405020304" pitchFamily="18" charset="0"/>
                <a:cs typeface="Times New Roman" panose="02020603050405020304" pitchFamily="18" charset="0"/>
              </a:rPr>
              <a:t>che tenga conto dell’età anagrafica, delle condizioni di fragilità, nonché dell’eventuale condizione di disabilità pregressa, tenuto anche conto delle indicazioni dell’International </a:t>
            </a:r>
            <a:r>
              <a:rPr lang="it-IT" sz="1800" dirty="0" err="1">
                <a:latin typeface="Times New Roman" panose="02020603050405020304" pitchFamily="18" charset="0"/>
                <a:cs typeface="Times New Roman" panose="02020603050405020304" pitchFamily="18" charset="0"/>
              </a:rPr>
              <a:t>Classification</a:t>
            </a:r>
            <a:r>
              <a:rPr lang="it-IT" sz="1800" dirty="0">
                <a:latin typeface="Times New Roman" panose="02020603050405020304" pitchFamily="18" charset="0"/>
                <a:cs typeface="Times New Roman" panose="02020603050405020304" pitchFamily="18" charset="0"/>
              </a:rPr>
              <a:t> of </a:t>
            </a:r>
            <a:r>
              <a:rPr lang="it-IT" sz="1800" dirty="0" err="1">
                <a:latin typeface="Times New Roman" panose="02020603050405020304" pitchFamily="18" charset="0"/>
                <a:cs typeface="Times New Roman" panose="02020603050405020304" pitchFamily="18" charset="0"/>
              </a:rPr>
              <a:t>Functioning</a:t>
            </a:r>
            <a:r>
              <a:rPr lang="it-IT" sz="1800" dirty="0">
                <a:latin typeface="Times New Roman" panose="02020603050405020304" pitchFamily="18" charset="0"/>
                <a:cs typeface="Times New Roman" panose="02020603050405020304" pitchFamily="18" charset="0"/>
              </a:rPr>
              <a:t> </a:t>
            </a:r>
            <a:r>
              <a:rPr lang="it-IT" sz="1800" dirty="0" err="1">
                <a:latin typeface="Times New Roman" panose="02020603050405020304" pitchFamily="18" charset="0"/>
                <a:cs typeface="Times New Roman" panose="02020603050405020304" pitchFamily="18" charset="0"/>
              </a:rPr>
              <a:t>Disability</a:t>
            </a:r>
            <a:r>
              <a:rPr lang="it-IT" sz="1800" dirty="0">
                <a:latin typeface="Times New Roman" panose="02020603050405020304" pitchFamily="18" charset="0"/>
                <a:cs typeface="Times New Roman" panose="02020603050405020304" pitchFamily="18" charset="0"/>
              </a:rPr>
              <a:t> and Health (ICF) dell’Organizzazione mondiale della sanità e degli ulteriori e diversi strumenti di valutazione in uso da parte dei servizi sanitari, in coerenza con quanto previsto dall’articolo 25 della Carta dei diritti fondamentali dell’Unione europea;</a:t>
            </a:r>
            <a:endParaRPr lang="it-IT" sz="3200" spc="50" dirty="0">
              <a:latin typeface="Times New Roman" panose="02020603050405020304" pitchFamily="18" charset="0"/>
              <a:cs typeface="Times New Roman" panose="02020603050405020304" pitchFamily="18" charset="0"/>
            </a:endParaRPr>
          </a:p>
        </p:txBody>
      </p:sp>
      <p:sp>
        <p:nvSpPr>
          <p:cNvPr id="5" name="Segnaposto numero diapositiva 4">
            <a:extLst>
              <a:ext uri="{FF2B5EF4-FFF2-40B4-BE49-F238E27FC236}">
                <a16:creationId xmlns:a16="http://schemas.microsoft.com/office/drawing/2014/main" id="{F5550D17-2D6F-C564-85F3-D96CC62654BD}"/>
              </a:ext>
            </a:extLst>
          </p:cNvPr>
          <p:cNvSpPr>
            <a:spLocks noGrp="1"/>
          </p:cNvSpPr>
          <p:nvPr>
            <p:ph type="sldNum" sz="quarter" idx="11"/>
          </p:nvPr>
        </p:nvSpPr>
        <p:spPr/>
        <p:txBody>
          <a:bodyPr/>
          <a:lstStyle/>
          <a:p>
            <a:pPr>
              <a:defRPr/>
            </a:pPr>
            <a:fld id="{27E2B1A6-693C-45FA-9C4A-75E98B990ECF}" type="slidenum">
              <a:rPr lang="it-IT" smtClean="0"/>
              <a:pPr>
                <a:defRPr/>
              </a:pPr>
              <a:t>10</a:t>
            </a:fld>
            <a:endParaRPr lang="it-IT" dirty="0"/>
          </a:p>
        </p:txBody>
      </p:sp>
    </p:spTree>
    <p:extLst>
      <p:ext uri="{BB962C8B-B14F-4D97-AF65-F5344CB8AC3E}">
        <p14:creationId xmlns:p14="http://schemas.microsoft.com/office/powerpoint/2010/main" val="1616940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26372F-A689-4E1A-9876-BB4B235E6A1A}"/>
              </a:ext>
            </a:extLst>
          </p:cNvPr>
          <p:cNvSpPr>
            <a:spLocks noGrp="1"/>
          </p:cNvSpPr>
          <p:nvPr>
            <p:ph type="title"/>
          </p:nvPr>
        </p:nvSpPr>
        <p:spPr>
          <a:xfrm>
            <a:off x="490654" y="246633"/>
            <a:ext cx="10972800" cy="630526"/>
          </a:xfrm>
        </p:spPr>
        <p:txBody>
          <a:bodyPr>
            <a:normAutofit/>
          </a:bodyPr>
          <a:lstStyle/>
          <a:p>
            <a:pPr algn="l"/>
            <a:r>
              <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Le definizioni istituzionali</a:t>
            </a:r>
          </a:p>
        </p:txBody>
      </p:sp>
      <p:sp>
        <p:nvSpPr>
          <p:cNvPr id="5" name="Segnaposto numero diapositiva 4">
            <a:extLst>
              <a:ext uri="{FF2B5EF4-FFF2-40B4-BE49-F238E27FC236}">
                <a16:creationId xmlns:a16="http://schemas.microsoft.com/office/drawing/2014/main" id="{C312BC7B-74C5-4736-8FAF-9B06D8536020}"/>
              </a:ext>
            </a:extLst>
          </p:cNvPr>
          <p:cNvSpPr>
            <a:spLocks noGrp="1"/>
          </p:cNvSpPr>
          <p:nvPr>
            <p:ph type="sldNum" sz="quarter" idx="11"/>
          </p:nvPr>
        </p:nvSpPr>
        <p:spPr/>
        <p:txBody>
          <a:bodyPr/>
          <a:lstStyle/>
          <a:p>
            <a:pPr algn="ctr">
              <a:defRPr/>
            </a:pPr>
            <a:fld id="{27E2B1A6-693C-45FA-9C4A-75E98B990ECF}" type="slidenum">
              <a:rPr lang="it-IT" smtClean="0"/>
              <a:pPr algn="ctr">
                <a:defRPr/>
              </a:pPr>
              <a:t>11</a:t>
            </a:fld>
            <a:endParaRPr lang="it-IT" dirty="0"/>
          </a:p>
        </p:txBody>
      </p:sp>
      <p:sp>
        <p:nvSpPr>
          <p:cNvPr id="7" name="CasellaDiTesto 6">
            <a:extLst>
              <a:ext uri="{FF2B5EF4-FFF2-40B4-BE49-F238E27FC236}">
                <a16:creationId xmlns:a16="http://schemas.microsoft.com/office/drawing/2014/main" id="{50A7BC84-D79D-4468-BBD3-B1BB13398177}"/>
              </a:ext>
            </a:extLst>
          </p:cNvPr>
          <p:cNvSpPr txBox="1"/>
          <p:nvPr/>
        </p:nvSpPr>
        <p:spPr>
          <a:xfrm>
            <a:off x="147781" y="923339"/>
            <a:ext cx="11665527" cy="4916731"/>
          </a:xfrm>
          <a:prstGeom prst="rect">
            <a:avLst/>
          </a:prstGeom>
          <a:noFill/>
        </p:spPr>
        <p:txBody>
          <a:bodyPr wrap="square">
            <a:spAutoFit/>
          </a:bodyPr>
          <a:lstStyle/>
          <a:p>
            <a:pPr marL="360363" algn="just">
              <a:spcBef>
                <a:spcPts val="600"/>
              </a:spcBef>
              <a:spcAft>
                <a:spcPts val="300"/>
              </a:spcAft>
              <a:tabLst>
                <a:tab pos="-457200" algn="l"/>
              </a:tabLst>
            </a:pPr>
            <a:r>
              <a:rPr lang="it-IT" u="sng" spc="50" dirty="0">
                <a:latin typeface="Times New Roman" panose="02020603050405020304" pitchFamily="18" charset="0"/>
                <a:ea typeface="Times New Roman" panose="02020603050405020304" pitchFamily="18" charset="0"/>
                <a:cs typeface="Times New Roman" panose="02020603050405020304" pitchFamily="18" charset="0"/>
              </a:rPr>
              <a:t>Fino al 2013 </a:t>
            </a:r>
            <a:r>
              <a:rPr lang="it-IT" spc="50" dirty="0">
                <a:latin typeface="Times New Roman" panose="02020603050405020304" pitchFamily="18" charset="0"/>
                <a:ea typeface="Times New Roman" panose="02020603050405020304" pitchFamily="18" charset="0"/>
                <a:cs typeface="Times New Roman" panose="02020603050405020304" pitchFamily="18" charset="0"/>
              </a:rPr>
              <a:t>l’</a:t>
            </a:r>
            <a:r>
              <a:rPr lang="it-IT" b="1" spc="50" dirty="0">
                <a:latin typeface="Times New Roman" panose="02020603050405020304" pitchFamily="18" charset="0"/>
                <a:ea typeface="Times New Roman" panose="02020603050405020304" pitchFamily="18" charset="0"/>
                <a:cs typeface="Times New Roman" panose="02020603050405020304" pitchFamily="18" charset="0"/>
              </a:rPr>
              <a:t>ISTAT</a:t>
            </a:r>
            <a:r>
              <a:rPr lang="it-IT" spc="50" dirty="0">
                <a:latin typeface="Times New Roman" panose="02020603050405020304" pitchFamily="18" charset="0"/>
                <a:ea typeface="Times New Roman" panose="02020603050405020304" pitchFamily="18" charset="0"/>
                <a:cs typeface="Times New Roman" panose="02020603050405020304" pitchFamily="18" charset="0"/>
              </a:rPr>
              <a:t> utilizzava una definizione di “disabili” intesi come coloro che, escludendo le condizioni riferite a limitazioni temporanee, dichiarano il massimo grado di difficoltà nell’espletare almeno una delle ADL (Activities of </a:t>
            </a:r>
            <a:r>
              <a:rPr lang="it-IT" spc="50" dirty="0" err="1">
                <a:latin typeface="Times New Roman" panose="02020603050405020304" pitchFamily="18" charset="0"/>
                <a:ea typeface="Times New Roman" panose="02020603050405020304" pitchFamily="18" charset="0"/>
                <a:cs typeface="Times New Roman" panose="02020603050405020304" pitchFamily="18" charset="0"/>
              </a:rPr>
              <a:t>Daily</a:t>
            </a:r>
            <a:r>
              <a:rPr lang="it-IT" spc="50" dirty="0">
                <a:latin typeface="Times New Roman" panose="02020603050405020304" pitchFamily="18" charset="0"/>
                <a:ea typeface="Times New Roman" panose="02020603050405020304" pitchFamily="18" charset="0"/>
                <a:cs typeface="Times New Roman" panose="02020603050405020304" pitchFamily="18" charset="0"/>
              </a:rPr>
              <a:t> Living) previste; </a:t>
            </a:r>
            <a:r>
              <a:rPr lang="it-IT" u="sng" spc="50" dirty="0">
                <a:latin typeface="Times New Roman" panose="02020603050405020304" pitchFamily="18" charset="0"/>
                <a:ea typeface="Times New Roman" panose="02020603050405020304" pitchFamily="18" charset="0"/>
                <a:cs typeface="Times New Roman" panose="02020603050405020304" pitchFamily="18" charset="0"/>
              </a:rPr>
              <a:t>dal 2013 </a:t>
            </a:r>
            <a:r>
              <a:rPr lang="it-IT" spc="50" dirty="0">
                <a:latin typeface="Times New Roman" panose="02020603050405020304" pitchFamily="18" charset="0"/>
                <a:ea typeface="Times New Roman" panose="02020603050405020304" pitchFamily="18" charset="0"/>
                <a:cs typeface="Times New Roman" panose="02020603050405020304" pitchFamily="18" charset="0"/>
              </a:rPr>
              <a:t>si è allineato alla definizione di anziani con limitazioni funzionali, che necessitano di cure e assistenza con riferimento a persone con limitazioni funzionali e non più a persone con disabilità, seguendo l’approccio dell’Organizzazione Mondiale della Sanità (Word Health Organization, WHO) e la sua </a:t>
            </a:r>
            <a:r>
              <a:rPr lang="it-IT" u="sng" spc="50" dirty="0">
                <a:latin typeface="Times New Roman" panose="02020603050405020304" pitchFamily="18" charset="0"/>
                <a:ea typeface="Times New Roman" panose="02020603050405020304" pitchFamily="18" charset="0"/>
                <a:cs typeface="Times New Roman" panose="02020603050405020304" pitchFamily="18" charset="0"/>
              </a:rPr>
              <a:t>International </a:t>
            </a:r>
            <a:r>
              <a:rPr lang="it-IT" u="sng" spc="50" dirty="0" err="1">
                <a:latin typeface="Times New Roman" panose="02020603050405020304" pitchFamily="18" charset="0"/>
                <a:ea typeface="Times New Roman" panose="02020603050405020304" pitchFamily="18" charset="0"/>
                <a:cs typeface="Times New Roman" panose="02020603050405020304" pitchFamily="18" charset="0"/>
              </a:rPr>
              <a:t>Classification</a:t>
            </a:r>
            <a:r>
              <a:rPr lang="it-IT" u="sng" spc="50" dirty="0">
                <a:latin typeface="Times New Roman" panose="02020603050405020304" pitchFamily="18" charset="0"/>
                <a:ea typeface="Times New Roman" panose="02020603050405020304" pitchFamily="18" charset="0"/>
                <a:cs typeface="Times New Roman" panose="02020603050405020304" pitchFamily="18" charset="0"/>
              </a:rPr>
              <a:t> of </a:t>
            </a:r>
            <a:r>
              <a:rPr lang="it-IT" u="sng" spc="50" dirty="0" err="1">
                <a:latin typeface="Times New Roman" panose="02020603050405020304" pitchFamily="18" charset="0"/>
                <a:ea typeface="Times New Roman" panose="02020603050405020304" pitchFamily="18" charset="0"/>
                <a:cs typeface="Times New Roman" panose="02020603050405020304" pitchFamily="18" charset="0"/>
              </a:rPr>
              <a:t>Functioning</a:t>
            </a:r>
            <a:r>
              <a:rPr lang="it-IT" u="sng" spc="50" dirty="0">
                <a:latin typeface="Times New Roman" panose="02020603050405020304" pitchFamily="18" charset="0"/>
                <a:ea typeface="Times New Roman" panose="02020603050405020304" pitchFamily="18" charset="0"/>
                <a:cs typeface="Times New Roman" panose="02020603050405020304" pitchFamily="18" charset="0"/>
              </a:rPr>
              <a:t> </a:t>
            </a:r>
            <a:r>
              <a:rPr lang="it-IT" u="sng" spc="50" dirty="0" err="1">
                <a:latin typeface="Times New Roman" panose="02020603050405020304" pitchFamily="18" charset="0"/>
                <a:ea typeface="Times New Roman" panose="02020603050405020304" pitchFamily="18" charset="0"/>
                <a:cs typeface="Times New Roman" panose="02020603050405020304" pitchFamily="18" charset="0"/>
              </a:rPr>
              <a:t>Disability</a:t>
            </a:r>
            <a:r>
              <a:rPr lang="it-IT" u="sng" spc="50" dirty="0">
                <a:latin typeface="Times New Roman" panose="02020603050405020304" pitchFamily="18" charset="0"/>
                <a:ea typeface="Times New Roman" panose="02020603050405020304" pitchFamily="18" charset="0"/>
                <a:cs typeface="Times New Roman" panose="02020603050405020304" pitchFamily="18" charset="0"/>
              </a:rPr>
              <a:t> and Health (ICF) </a:t>
            </a:r>
            <a:r>
              <a:rPr lang="it-IT" spc="50" dirty="0">
                <a:latin typeface="Times New Roman" panose="02020603050405020304" pitchFamily="18" charset="0"/>
                <a:ea typeface="Times New Roman" panose="02020603050405020304" pitchFamily="18" charset="0"/>
                <a:cs typeface="Times New Roman" panose="02020603050405020304" pitchFamily="18" charset="0"/>
              </a:rPr>
              <a:t>che concepiscono la disabilità come risultato dell’interazione tra condizioni di salute e fattori contestuali personali e ambientali. </a:t>
            </a:r>
            <a:endParaRPr lang="it-IT" sz="11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360363" algn="just">
              <a:spcBef>
                <a:spcPts val="600"/>
              </a:spcBef>
              <a:spcAft>
                <a:spcPts val="300"/>
              </a:spcAft>
              <a:tabLst>
                <a:tab pos="-457200" algn="l"/>
              </a:tabLst>
            </a:pPr>
            <a:r>
              <a:rPr lang="it-IT" spc="50" dirty="0">
                <a:latin typeface="Times New Roman" panose="02020603050405020304" pitchFamily="18" charset="0"/>
                <a:ea typeface="Times New Roman" panose="02020603050405020304" pitchFamily="18" charset="0"/>
                <a:cs typeface="Times New Roman" panose="02020603050405020304" pitchFamily="18" charset="0"/>
              </a:rPr>
              <a:t>La </a:t>
            </a:r>
            <a:r>
              <a:rPr lang="it-IT" b="1" spc="50" dirty="0">
                <a:latin typeface="Times New Roman" panose="02020603050405020304" pitchFamily="18" charset="0"/>
                <a:ea typeface="Times New Roman" panose="02020603050405020304" pitchFamily="18" charset="0"/>
                <a:cs typeface="Times New Roman" panose="02020603050405020304" pitchFamily="18" charset="0"/>
              </a:rPr>
              <a:t>Ragioneria Generale dello Stato </a:t>
            </a:r>
            <a:r>
              <a:rPr lang="it-IT" spc="50" dirty="0">
                <a:latin typeface="Times New Roman" panose="02020603050405020304" pitchFamily="18" charset="0"/>
                <a:ea typeface="Times New Roman" panose="02020603050405020304" pitchFamily="18" charset="0"/>
                <a:cs typeface="Times New Roman" panose="02020603050405020304" pitchFamily="18" charset="0"/>
              </a:rPr>
              <a:t>(RGS),</a:t>
            </a:r>
            <a:r>
              <a:rPr lang="it-IT" b="1" spc="50" dirty="0">
                <a:latin typeface="Times New Roman" panose="02020603050405020304" pitchFamily="18" charset="0"/>
                <a:ea typeface="Times New Roman" panose="02020603050405020304" pitchFamily="18" charset="0"/>
                <a:cs typeface="Times New Roman" panose="02020603050405020304" pitchFamily="18" charset="0"/>
              </a:rPr>
              <a:t> </a:t>
            </a:r>
            <a:r>
              <a:rPr lang="it-IT" spc="50" dirty="0">
                <a:latin typeface="Times New Roman" panose="02020603050405020304" pitchFamily="18" charset="0"/>
                <a:ea typeface="Times New Roman" panose="02020603050405020304" pitchFamily="18" charset="0"/>
                <a:cs typeface="Times New Roman" panose="02020603050405020304" pitchFamily="18" charset="0"/>
              </a:rPr>
              <a:t>nel considerare la spesa pubblica per Long </a:t>
            </a:r>
            <a:r>
              <a:rPr lang="it-IT" spc="50" dirty="0" err="1">
                <a:latin typeface="Times New Roman" panose="02020603050405020304" pitchFamily="18" charset="0"/>
                <a:ea typeface="Times New Roman" panose="02020603050405020304" pitchFamily="18" charset="0"/>
                <a:cs typeface="Times New Roman" panose="02020603050405020304" pitchFamily="18" charset="0"/>
              </a:rPr>
              <a:t>Term</a:t>
            </a:r>
            <a:r>
              <a:rPr lang="it-IT" spc="50" dirty="0">
                <a:latin typeface="Times New Roman" panose="02020603050405020304" pitchFamily="18" charset="0"/>
                <a:ea typeface="Times New Roman" panose="02020603050405020304" pitchFamily="18" charset="0"/>
                <a:cs typeface="Times New Roman" panose="02020603050405020304" pitchFamily="18" charset="0"/>
              </a:rPr>
              <a:t> Care, utilizza le indicazioni metodologiche contenute nelle linee guida elaborate dalla Organizzazione per la Cooperazione e lo Sviluppo Economico (</a:t>
            </a:r>
            <a:r>
              <a:rPr lang="it-IT" i="1" spc="50" dirty="0">
                <a:latin typeface="Times New Roman" panose="02020603050405020304" pitchFamily="18" charset="0"/>
                <a:ea typeface="Times New Roman" panose="02020603050405020304" pitchFamily="18" charset="0"/>
                <a:cs typeface="Times New Roman" panose="02020603050405020304" pitchFamily="18" charset="0"/>
              </a:rPr>
              <a:t>OCSE</a:t>
            </a:r>
            <a:r>
              <a:rPr lang="it-IT" spc="50" dirty="0">
                <a:latin typeface="Times New Roman" panose="02020603050405020304" pitchFamily="18" charset="0"/>
                <a:ea typeface="Times New Roman" panose="02020603050405020304" pitchFamily="18" charset="0"/>
                <a:cs typeface="Times New Roman" panose="02020603050405020304" pitchFamily="18" charset="0"/>
              </a:rPr>
              <a:t>), sulla base dei criteri di classificazione del System of Health Accounts (SHA). In particolare, comprende, oltre alla componente di spesa sanitaria per LTC, la spesa per interventi socio-assistenziali erogati in qualsiasi forma ed a qualsiasi livello di governo. Come tale, corrisponde alla definizione concordata in ambito EPC-WGA ai fini della predisposizione delle previsioni di medio-lungo periodo delle principali componenti di spesa pubblica age-related137. Sulla base dei suddetti criteri definitori, la spesa pubblica per LTC include, nel caso dell’Italia, le seguenti tre componenti: la spesa sanitaria per LTC, le indennità di accompagnamento e gli interventi socio-assistenziali, erogati a livello locale, rivolti ai disabili e agli anziani non autosufficienti.</a:t>
            </a:r>
            <a:endParaRPr lang="it-IT" sz="1100" spc="5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180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26372F-A689-4E1A-9876-BB4B235E6A1A}"/>
              </a:ext>
            </a:extLst>
          </p:cNvPr>
          <p:cNvSpPr>
            <a:spLocks noGrp="1"/>
          </p:cNvSpPr>
          <p:nvPr>
            <p:ph type="title"/>
          </p:nvPr>
        </p:nvSpPr>
        <p:spPr>
          <a:xfrm>
            <a:off x="489532" y="219222"/>
            <a:ext cx="10972800" cy="685944"/>
          </a:xfrm>
        </p:spPr>
        <p:txBody>
          <a:bodyPr>
            <a:normAutofit/>
          </a:bodyPr>
          <a:lstStyle/>
          <a:p>
            <a:pPr algn="l"/>
            <a:r>
              <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Le definizioni assicurative</a:t>
            </a:r>
          </a:p>
        </p:txBody>
      </p:sp>
      <p:sp>
        <p:nvSpPr>
          <p:cNvPr id="7" name="CasellaDiTesto 6">
            <a:extLst>
              <a:ext uri="{FF2B5EF4-FFF2-40B4-BE49-F238E27FC236}">
                <a16:creationId xmlns:a16="http://schemas.microsoft.com/office/drawing/2014/main" id="{50A7BC84-D79D-4468-BBD3-B1BB13398177}"/>
              </a:ext>
            </a:extLst>
          </p:cNvPr>
          <p:cNvSpPr txBox="1"/>
          <p:nvPr/>
        </p:nvSpPr>
        <p:spPr>
          <a:xfrm>
            <a:off x="428200" y="982176"/>
            <a:ext cx="11095464" cy="4893647"/>
          </a:xfrm>
          <a:prstGeom prst="rect">
            <a:avLst/>
          </a:prstGeom>
          <a:noFill/>
        </p:spPr>
        <p:txBody>
          <a:bodyPr wrap="square">
            <a:spAutoFit/>
          </a:bodyPr>
          <a:lstStyle/>
          <a:p>
            <a:pPr marL="92075" algn="just">
              <a:spcBef>
                <a:spcPts val="600"/>
              </a:spcBef>
              <a:tabLst>
                <a:tab pos="-457200" algn="l"/>
              </a:tabLst>
            </a:pPr>
            <a:r>
              <a:rPr lang="it-IT" sz="2400" spc="50" dirty="0">
                <a:latin typeface="Times New Roman" panose="02020603050405020304" pitchFamily="18" charset="0"/>
                <a:ea typeface="Times New Roman" panose="02020603050405020304" pitchFamily="18" charset="0"/>
                <a:cs typeface="Times New Roman" panose="02020603050405020304" pitchFamily="18" charset="0"/>
              </a:rPr>
              <a:t>A livello assicurativo non esiste un’unica definizione di non autosufficienza: quando l’assicurato non può svolgere una certa quantità di ADL (o le può compiere solo parzialmente con un sistema a punteggio) scatta il diritto alla prestazione. Il livello di non autosufficienza è quantificato in funzione della totale o parziale incapacità, in base al punteggio assegnato ad ogni ADL. </a:t>
            </a:r>
          </a:p>
          <a:p>
            <a:pPr marL="92075" algn="just">
              <a:spcBef>
                <a:spcPts val="600"/>
              </a:spcBef>
              <a:tabLst>
                <a:tab pos="-457200" algn="l"/>
              </a:tabLst>
            </a:pPr>
            <a:endParaRPr lang="it-IT" sz="14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92075" algn="just">
              <a:spcBef>
                <a:spcPts val="600"/>
              </a:spcBef>
              <a:tabLst>
                <a:tab pos="-457200" algn="l"/>
              </a:tabLst>
            </a:pPr>
            <a:r>
              <a:rPr lang="it-IT" sz="2400" spc="50" dirty="0">
                <a:latin typeface="Times New Roman" panose="02020603050405020304" pitchFamily="18" charset="0"/>
                <a:ea typeface="Times New Roman" panose="02020603050405020304" pitchFamily="18" charset="0"/>
                <a:cs typeface="Times New Roman" panose="02020603050405020304" pitchFamily="18" charset="0"/>
              </a:rPr>
              <a:t>La valutazione dell’incapacità di eseguire le normali attività della vita quotidiana è una questione complessa per la presenza di una componente soggettiva. </a:t>
            </a:r>
          </a:p>
          <a:p>
            <a:pPr marL="92075" algn="just">
              <a:spcBef>
                <a:spcPts val="600"/>
              </a:spcBef>
              <a:tabLst>
                <a:tab pos="-457200" algn="l"/>
              </a:tabLst>
            </a:pPr>
            <a:endParaRPr lang="it-IT" sz="14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92075" algn="just">
              <a:spcBef>
                <a:spcPts val="600"/>
              </a:spcBef>
              <a:tabLst>
                <a:tab pos="-457200" algn="l"/>
              </a:tabLst>
            </a:pPr>
            <a:r>
              <a:rPr lang="it-IT" sz="2400" spc="50" dirty="0">
                <a:latin typeface="Times New Roman" panose="02020603050405020304" pitchFamily="18" charset="0"/>
                <a:ea typeface="Times New Roman" panose="02020603050405020304" pitchFamily="18" charset="0"/>
                <a:cs typeface="Times New Roman" panose="02020603050405020304" pitchFamily="18" charset="0"/>
              </a:rPr>
              <a:t>Le assicurazioni per misurare il livello di non autosufficienza si basano sul metodo delle “</a:t>
            </a:r>
            <a:r>
              <a:rPr lang="it-IT" sz="2400" i="1" spc="50" dirty="0">
                <a:latin typeface="Times New Roman" panose="02020603050405020304" pitchFamily="18" charset="0"/>
                <a:ea typeface="Times New Roman" panose="02020603050405020304" pitchFamily="18" charset="0"/>
                <a:cs typeface="Times New Roman" panose="02020603050405020304" pitchFamily="18" charset="0"/>
              </a:rPr>
              <a:t>Activities of </a:t>
            </a:r>
            <a:r>
              <a:rPr lang="it-IT" sz="2400" i="1" spc="50" dirty="0" err="1">
                <a:latin typeface="Times New Roman" panose="02020603050405020304" pitchFamily="18" charset="0"/>
                <a:ea typeface="Times New Roman" panose="02020603050405020304" pitchFamily="18" charset="0"/>
                <a:cs typeface="Times New Roman" panose="02020603050405020304" pitchFamily="18" charset="0"/>
              </a:rPr>
              <a:t>Daily</a:t>
            </a:r>
            <a:r>
              <a:rPr lang="it-IT" sz="2400" i="1" spc="50" dirty="0">
                <a:latin typeface="Times New Roman" panose="02020603050405020304" pitchFamily="18" charset="0"/>
                <a:ea typeface="Times New Roman" panose="02020603050405020304" pitchFamily="18" charset="0"/>
                <a:cs typeface="Times New Roman" panose="02020603050405020304" pitchFamily="18" charset="0"/>
              </a:rPr>
              <a:t> Living”</a:t>
            </a:r>
            <a:r>
              <a:rPr lang="it-IT" sz="2400" spc="50" dirty="0">
                <a:latin typeface="Times New Roman" panose="02020603050405020304" pitchFamily="18" charset="0"/>
                <a:ea typeface="Times New Roman" panose="02020603050405020304" pitchFamily="18" charset="0"/>
                <a:cs typeface="Times New Roman" panose="02020603050405020304" pitchFamily="18" charset="0"/>
              </a:rPr>
              <a:t> (ADL) che considera non autosufficiente un individuo che non è in grado di svolgere, in modo presumibilmente permanente e senza alcun ausilio, un certo numero di attività elementari della vita quotidiana. </a:t>
            </a:r>
            <a:endParaRPr lang="it-IT" sz="1050" spc="5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Segnaposto numero diapositiva 3">
            <a:extLst>
              <a:ext uri="{FF2B5EF4-FFF2-40B4-BE49-F238E27FC236}">
                <a16:creationId xmlns:a16="http://schemas.microsoft.com/office/drawing/2014/main" id="{CB226B18-A6C9-E2F7-BB11-8EDF65780F00}"/>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12</a:t>
            </a:fld>
            <a:endParaRPr lang="it-IT" sz="1200" dirty="0">
              <a:solidFill>
                <a:schemeClr val="tx1">
                  <a:tint val="75000"/>
                </a:schemeClr>
              </a:solidFill>
            </a:endParaRPr>
          </a:p>
        </p:txBody>
      </p:sp>
    </p:spTree>
    <p:extLst>
      <p:ext uri="{BB962C8B-B14F-4D97-AF65-F5344CB8AC3E}">
        <p14:creationId xmlns:p14="http://schemas.microsoft.com/office/powerpoint/2010/main" val="1067653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50A7BC84-D79D-4468-BBD3-B1BB13398177}"/>
              </a:ext>
            </a:extLst>
          </p:cNvPr>
          <p:cNvSpPr txBox="1"/>
          <p:nvPr/>
        </p:nvSpPr>
        <p:spPr>
          <a:xfrm>
            <a:off x="603832" y="905166"/>
            <a:ext cx="10744200" cy="5160900"/>
          </a:xfrm>
          <a:prstGeom prst="rect">
            <a:avLst/>
          </a:prstGeom>
          <a:noFill/>
        </p:spPr>
        <p:txBody>
          <a:bodyPr wrap="square">
            <a:spAutoFit/>
          </a:bodyPr>
          <a:lstStyle/>
          <a:p>
            <a:pPr marL="92075" algn="just">
              <a:spcBef>
                <a:spcPts val="600"/>
              </a:spcBef>
              <a:tabLst>
                <a:tab pos="-457200" algn="l"/>
              </a:tabLst>
            </a:pPr>
            <a:endParaRPr lang="it-IT" sz="1600" spc="50" dirty="0">
              <a:ea typeface="Times New Roman" panose="02020603050405020304" pitchFamily="18" charset="0"/>
            </a:endParaRPr>
          </a:p>
          <a:p>
            <a:pPr marL="92075" algn="just">
              <a:tabLst>
                <a:tab pos="-457200" algn="l"/>
              </a:tabLst>
            </a:pPr>
            <a:r>
              <a:rPr lang="it-IT" sz="2000" spc="50" dirty="0">
                <a:latin typeface="Times New Roman" panose="02020603050405020304" pitchFamily="18" charset="0"/>
                <a:ea typeface="Times New Roman" panose="02020603050405020304" pitchFamily="18" charset="0"/>
                <a:cs typeface="Times New Roman" panose="02020603050405020304" pitchFamily="18" charset="0"/>
              </a:rPr>
              <a:t>Le ADL più utilizzate dalle imprese di assicurazione nonché dall’ISTAT sono: </a:t>
            </a:r>
            <a:endParaRPr lang="it-IT" sz="12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 typeface="Constantia" panose="02030602050306030303" pitchFamily="18" charset="0"/>
              <a:buChar char="•"/>
              <a:tabLst>
                <a:tab pos="-457200" algn="l"/>
              </a:tabLst>
            </a:pPr>
            <a:r>
              <a:rPr lang="it-IT" sz="2000" spc="50" dirty="0">
                <a:latin typeface="Times New Roman" panose="02020603050405020304" pitchFamily="18" charset="0"/>
                <a:ea typeface="Times New Roman" panose="02020603050405020304" pitchFamily="18" charset="0"/>
                <a:cs typeface="Times New Roman" panose="02020603050405020304" pitchFamily="18" charset="0"/>
              </a:rPr>
              <a:t>Lavarsi; </a:t>
            </a:r>
            <a:endParaRPr lang="it-IT" sz="12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 typeface="Constantia" panose="02030602050306030303" pitchFamily="18" charset="0"/>
              <a:buChar char="•"/>
              <a:tabLst>
                <a:tab pos="-457200" algn="l"/>
              </a:tabLst>
            </a:pPr>
            <a:r>
              <a:rPr lang="it-IT" sz="2000" spc="50" dirty="0">
                <a:latin typeface="Times New Roman" panose="02020603050405020304" pitchFamily="18" charset="0"/>
                <a:ea typeface="Times New Roman" panose="02020603050405020304" pitchFamily="18" charset="0"/>
                <a:cs typeface="Times New Roman" panose="02020603050405020304" pitchFamily="18" charset="0"/>
              </a:rPr>
              <a:t>Vestirsi e spogliarsi; </a:t>
            </a:r>
            <a:endParaRPr lang="it-IT" sz="12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 typeface="Constantia" panose="02030602050306030303" pitchFamily="18" charset="0"/>
              <a:buChar char="•"/>
              <a:tabLst>
                <a:tab pos="-457200" algn="l"/>
              </a:tabLst>
            </a:pPr>
            <a:r>
              <a:rPr lang="it-IT" sz="2000" spc="50" dirty="0">
                <a:latin typeface="Times New Roman" panose="02020603050405020304" pitchFamily="18" charset="0"/>
                <a:ea typeface="Times New Roman" panose="02020603050405020304" pitchFamily="18" charset="0"/>
                <a:cs typeface="Times New Roman" panose="02020603050405020304" pitchFamily="18" charset="0"/>
              </a:rPr>
              <a:t>Utilizzare i servizi; </a:t>
            </a:r>
            <a:endParaRPr lang="it-IT" sz="12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 typeface="Constantia" panose="02030602050306030303" pitchFamily="18" charset="0"/>
              <a:buChar char="•"/>
              <a:tabLst>
                <a:tab pos="-457200" algn="l"/>
              </a:tabLst>
            </a:pPr>
            <a:r>
              <a:rPr lang="it-IT" sz="2000" spc="50" dirty="0">
                <a:latin typeface="Times New Roman" panose="02020603050405020304" pitchFamily="18" charset="0"/>
                <a:ea typeface="Times New Roman" panose="02020603050405020304" pitchFamily="18" charset="0"/>
                <a:cs typeface="Times New Roman" panose="02020603050405020304" pitchFamily="18" charset="0"/>
              </a:rPr>
              <a:t>Trasferirsi dal letto alla poltrona e viceversa; </a:t>
            </a:r>
            <a:endParaRPr lang="it-IT" sz="12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 typeface="Constantia" panose="02030602050306030303" pitchFamily="18" charset="0"/>
              <a:buChar char="•"/>
              <a:tabLst>
                <a:tab pos="-457200" algn="l"/>
              </a:tabLst>
            </a:pPr>
            <a:r>
              <a:rPr lang="it-IT" sz="2000" spc="50" dirty="0">
                <a:latin typeface="Times New Roman" panose="02020603050405020304" pitchFamily="18" charset="0"/>
                <a:ea typeface="Times New Roman" panose="02020603050405020304" pitchFamily="18" charset="0"/>
                <a:cs typeface="Times New Roman" panose="02020603050405020304" pitchFamily="18" charset="0"/>
              </a:rPr>
              <a:t>Controllarsi nella continenza; </a:t>
            </a:r>
            <a:endParaRPr lang="it-IT" sz="12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 typeface="Constantia" panose="02030602050306030303" pitchFamily="18" charset="0"/>
              <a:buChar char="•"/>
              <a:tabLst>
                <a:tab pos="-457200" algn="l"/>
              </a:tabLst>
            </a:pPr>
            <a:r>
              <a:rPr lang="it-IT" sz="2000" spc="50" dirty="0">
                <a:latin typeface="Times New Roman" panose="02020603050405020304" pitchFamily="18" charset="0"/>
                <a:ea typeface="Times New Roman" panose="02020603050405020304" pitchFamily="18" charset="0"/>
                <a:cs typeface="Times New Roman" panose="02020603050405020304" pitchFamily="18" charset="0"/>
              </a:rPr>
              <a:t>Alimentarsi. </a:t>
            </a:r>
          </a:p>
          <a:p>
            <a:pPr marL="742950" lvl="1" indent="-285750" algn="just">
              <a:buFont typeface="Constantia" panose="02030602050306030303" pitchFamily="18" charset="0"/>
              <a:buChar char="•"/>
              <a:tabLst>
                <a:tab pos="-457200" algn="l"/>
              </a:tabLst>
            </a:pPr>
            <a:endParaRPr lang="it-IT" sz="12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92075" algn="just">
              <a:tabLst>
                <a:tab pos="-457200" algn="l"/>
              </a:tabLst>
            </a:pPr>
            <a:r>
              <a:rPr lang="it-IT" sz="2000" spc="50" dirty="0">
                <a:latin typeface="Times New Roman" panose="02020603050405020304" pitchFamily="18" charset="0"/>
                <a:ea typeface="Times New Roman" panose="02020603050405020304" pitchFamily="18" charset="0"/>
                <a:cs typeface="Times New Roman" panose="02020603050405020304" pitchFamily="18" charset="0"/>
              </a:rPr>
              <a:t>Nella pratica assicurativa la rendita viene erogata a fronte dell’incapacità di svolgere, in modo presumibilmente permanente, un numero r di attività tra le s (𝛼𝑗 assume valore 0 (autosufficiente) o 1 (non autosufficiente).</a:t>
            </a:r>
            <a:endParaRPr lang="it-IT" sz="12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92075" algn="just">
              <a:tabLst>
                <a:tab pos="-457200" algn="l"/>
              </a:tabLst>
            </a:pPr>
            <a:r>
              <a:rPr lang="it-IT" sz="2000" spc="50" dirty="0">
                <a:latin typeface="Times New Roman" panose="02020603050405020304" pitchFamily="18" charset="0"/>
                <a:ea typeface="Times New Roman" panose="02020603050405020304" pitchFamily="18" charset="0"/>
                <a:cs typeface="Times New Roman" panose="02020603050405020304" pitchFamily="18" charset="0"/>
              </a:rPr>
              <a:t>Le definizioni più diffuse sul mercato sono basate generalmente su: </a:t>
            </a:r>
            <a:endParaRPr lang="it-IT" sz="1200" spc="50" dirty="0">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buFont typeface="Constantia" panose="02030602050306030303" pitchFamily="18" charset="0"/>
              <a:buChar char="•"/>
              <a:tabLst>
                <a:tab pos="-457200" algn="l"/>
              </a:tabLst>
            </a:pPr>
            <a:r>
              <a:rPr lang="it-IT" sz="2000" spc="50" dirty="0">
                <a:latin typeface="Times New Roman" panose="02020603050405020304" pitchFamily="18" charset="0"/>
                <a:cs typeface="Times New Roman" panose="02020603050405020304" pitchFamily="18" charset="0"/>
              </a:rPr>
              <a:t>3/4 ADL su 6</a:t>
            </a:r>
          </a:p>
          <a:p>
            <a:pPr marL="742950" lvl="1" indent="-285750" algn="just">
              <a:buFont typeface="Constantia" panose="02030602050306030303" pitchFamily="18" charset="0"/>
              <a:buChar char="•"/>
              <a:tabLst>
                <a:tab pos="-457200" algn="l"/>
              </a:tabLst>
            </a:pPr>
            <a:r>
              <a:rPr lang="it-IT" sz="2000" spc="50" dirty="0">
                <a:latin typeface="Times New Roman" panose="02020603050405020304" pitchFamily="18" charset="0"/>
                <a:cs typeface="Times New Roman" panose="02020603050405020304" pitchFamily="18" charset="0"/>
              </a:rPr>
              <a:t>Punteggio di 40/60 con assegnazione di un punteggio variabile tra 0, 5 e 10 per ogni attività </a:t>
            </a:r>
          </a:p>
          <a:p>
            <a:pPr marL="1371600" algn="just">
              <a:lnSpc>
                <a:spcPts val="1560"/>
              </a:lnSpc>
              <a:spcBef>
                <a:spcPts val="1200"/>
              </a:spcBef>
              <a:spcAft>
                <a:spcPts val="300"/>
              </a:spcAft>
              <a:tabLst>
                <a:tab pos="-457200" algn="l"/>
              </a:tabLst>
            </a:pPr>
            <a:endParaRPr lang="it-IT" sz="800" spc="50" dirty="0">
              <a:latin typeface="Tahoma" panose="020B0604030504040204" pitchFamily="34" charset="0"/>
              <a:ea typeface="Times New Roman" panose="02020603050405020304" pitchFamily="18" charset="0"/>
            </a:endParaRPr>
          </a:p>
        </p:txBody>
      </p:sp>
      <p:sp>
        <p:nvSpPr>
          <p:cNvPr id="3" name="Segnaposto numero diapositiva 3">
            <a:extLst>
              <a:ext uri="{FF2B5EF4-FFF2-40B4-BE49-F238E27FC236}">
                <a16:creationId xmlns:a16="http://schemas.microsoft.com/office/drawing/2014/main" id="{F9843B9F-D194-3F63-73F2-2CBD98B7A633}"/>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13</a:t>
            </a:fld>
            <a:endParaRPr lang="it-IT" sz="1200" dirty="0">
              <a:solidFill>
                <a:schemeClr val="tx1">
                  <a:tint val="75000"/>
                </a:schemeClr>
              </a:solidFill>
            </a:endParaRPr>
          </a:p>
        </p:txBody>
      </p:sp>
      <p:sp>
        <p:nvSpPr>
          <p:cNvPr id="4" name="Titolo 1">
            <a:extLst>
              <a:ext uri="{FF2B5EF4-FFF2-40B4-BE49-F238E27FC236}">
                <a16:creationId xmlns:a16="http://schemas.microsoft.com/office/drawing/2014/main" id="{C368C8D5-57C8-60D8-82FB-ECE4AE3EE86E}"/>
              </a:ext>
            </a:extLst>
          </p:cNvPr>
          <p:cNvSpPr txBox="1">
            <a:spLocks/>
          </p:cNvSpPr>
          <p:nvPr/>
        </p:nvSpPr>
        <p:spPr>
          <a:xfrm>
            <a:off x="489532" y="219222"/>
            <a:ext cx="10972800" cy="6859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Le definizioni assicurative</a:t>
            </a:r>
          </a:p>
        </p:txBody>
      </p:sp>
    </p:spTree>
    <p:extLst>
      <p:ext uri="{BB962C8B-B14F-4D97-AF65-F5344CB8AC3E}">
        <p14:creationId xmlns:p14="http://schemas.microsoft.com/office/powerpoint/2010/main" val="291197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16063" y="177156"/>
            <a:ext cx="10515600" cy="765023"/>
          </a:xfrm>
        </p:spPr>
        <p:txBody>
          <a:bodyPr>
            <a:noAutofit/>
          </a:bodyPr>
          <a:lstStyle/>
          <a:p>
            <a:r>
              <a:rPr lang="it-IT" alt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Definizione dei Gruppi (stati) da considerare</a:t>
            </a:r>
            <a:endPar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endParaRPr>
          </a:p>
        </p:txBody>
      </p:sp>
      <p:sp>
        <p:nvSpPr>
          <p:cNvPr id="5" name="Rectangle 12"/>
          <p:cNvSpPr txBox="1">
            <a:spLocks noChangeArrowheads="1"/>
          </p:cNvSpPr>
          <p:nvPr/>
        </p:nvSpPr>
        <p:spPr>
          <a:xfrm>
            <a:off x="1952625" y="960651"/>
            <a:ext cx="8286750" cy="461962"/>
          </a:xfrm>
          <a:prstGeom prst="rect">
            <a:avLst/>
          </a:prstGeom>
          <a:noFill/>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it-IT" altLang="it-IT" sz="2400" b="1" dirty="0">
                <a:latin typeface="Times New Roman" panose="02020603050405020304" pitchFamily="18" charset="0"/>
                <a:cs typeface="Times New Roman" panose="02020603050405020304" pitchFamily="18" charset="0"/>
              </a:rPr>
              <a:t>(collettività suddivisa in gruppi)</a:t>
            </a:r>
          </a:p>
        </p:txBody>
      </p:sp>
      <p:sp>
        <p:nvSpPr>
          <p:cNvPr id="6" name="Rectangle 13"/>
          <p:cNvSpPr>
            <a:spLocks noChangeArrowheads="1"/>
          </p:cNvSpPr>
          <p:nvPr/>
        </p:nvSpPr>
        <p:spPr bwMode="auto">
          <a:xfrm>
            <a:off x="2153837" y="1473914"/>
            <a:ext cx="74898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just" eaLnBrk="1" hangingPunct="1">
              <a:spcBef>
                <a:spcPct val="0"/>
              </a:spcBef>
              <a:spcAft>
                <a:spcPct val="30000"/>
              </a:spcAft>
              <a:buFontTx/>
              <a:buNone/>
            </a:pPr>
            <a:r>
              <a:rPr lang="it-IT" altLang="it-IT" sz="1800" b="1" dirty="0">
                <a:latin typeface="Times New Roman" panose="02020603050405020304" pitchFamily="18" charset="0"/>
                <a:cs typeface="Times New Roman" panose="02020603050405020304" pitchFamily="18" charset="0"/>
              </a:rPr>
              <a:t>Prestazione di LTC pagata a partire dall’età in cui l’assicurato diventa non autosufficiente e finché rimane in tale stadio</a:t>
            </a:r>
          </a:p>
        </p:txBody>
      </p:sp>
      <p:sp>
        <p:nvSpPr>
          <p:cNvPr id="7" name="Oval 14"/>
          <p:cNvSpPr>
            <a:spLocks noChangeArrowheads="1"/>
          </p:cNvSpPr>
          <p:nvPr/>
        </p:nvSpPr>
        <p:spPr bwMode="auto">
          <a:xfrm>
            <a:off x="2776539" y="2528888"/>
            <a:ext cx="1989137" cy="538162"/>
          </a:xfrm>
          <a:prstGeom prst="ellipse">
            <a:avLst/>
          </a:prstGeom>
          <a:solidFill>
            <a:schemeClr val="bg1"/>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Nuovi</a:t>
            </a:r>
            <a:r>
              <a:rPr lang="it-IT" altLang="it-IT" sz="1400" dirty="0">
                <a:latin typeface="Times New Roman" panose="02020603050405020304" pitchFamily="18" charset="0"/>
                <a:cs typeface="Times New Roman" panose="02020603050405020304" pitchFamily="18" charset="0"/>
              </a:rPr>
              <a:t> </a:t>
            </a:r>
            <a:r>
              <a:rPr lang="it-IT" altLang="it-IT" sz="2000" b="1" dirty="0">
                <a:latin typeface="Times New Roman" panose="02020603050405020304" pitchFamily="18" charset="0"/>
                <a:cs typeface="Times New Roman" panose="02020603050405020304" pitchFamily="18" charset="0"/>
              </a:rPr>
              <a:t>ingressi</a:t>
            </a:r>
          </a:p>
        </p:txBody>
      </p:sp>
      <p:sp>
        <p:nvSpPr>
          <p:cNvPr id="8" name="Oval 4"/>
          <p:cNvSpPr>
            <a:spLocks noChangeArrowheads="1"/>
          </p:cNvSpPr>
          <p:nvPr/>
        </p:nvSpPr>
        <p:spPr bwMode="auto">
          <a:xfrm>
            <a:off x="2541318" y="3505922"/>
            <a:ext cx="3642665" cy="878176"/>
          </a:xfrm>
          <a:prstGeom prst="ellipse">
            <a:avLst/>
          </a:prstGeom>
          <a:solidFill>
            <a:schemeClr val="bg2">
              <a:lumMod val="75000"/>
            </a:schemeClr>
          </a:solidFill>
          <a:ln w="9525">
            <a:solidFill>
              <a:srgbClr val="000000"/>
            </a:solidFill>
            <a:round/>
            <a:headEnd/>
            <a:tailEnd/>
          </a:ln>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it-IT" altLang="it-IT" sz="800" dirty="0">
              <a:solidFill>
                <a:srgbClr val="000066"/>
              </a:solidFill>
              <a:latin typeface="Calibri" pitchFamily="34" charset="0"/>
            </a:endParaRPr>
          </a:p>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Contribuenti</a:t>
            </a:r>
          </a:p>
        </p:txBody>
      </p:sp>
      <p:sp>
        <p:nvSpPr>
          <p:cNvPr id="11" name="Oval 16"/>
          <p:cNvSpPr>
            <a:spLocks noChangeArrowheads="1"/>
          </p:cNvSpPr>
          <p:nvPr/>
        </p:nvSpPr>
        <p:spPr bwMode="auto">
          <a:xfrm>
            <a:off x="7960554" y="3505921"/>
            <a:ext cx="2804856" cy="998363"/>
          </a:xfrm>
          <a:prstGeom prst="ellipse">
            <a:avLst/>
          </a:prstGeom>
          <a:solidFill>
            <a:schemeClr val="accent6">
              <a:lumMod val="60000"/>
              <a:lumOff val="40000"/>
            </a:scheme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Non autosufficienti</a:t>
            </a:r>
          </a:p>
        </p:txBody>
      </p:sp>
      <p:sp>
        <p:nvSpPr>
          <p:cNvPr id="12" name="Oval 6"/>
          <p:cNvSpPr>
            <a:spLocks noChangeArrowheads="1"/>
          </p:cNvSpPr>
          <p:nvPr/>
        </p:nvSpPr>
        <p:spPr bwMode="auto">
          <a:xfrm>
            <a:off x="5441612" y="5086639"/>
            <a:ext cx="1754659" cy="878176"/>
          </a:xfrm>
          <a:prstGeom prst="ellipse">
            <a:avLst/>
          </a:prstGeom>
          <a:solidFill>
            <a:srgbClr val="FFFFFF"/>
          </a:solidFill>
          <a:ln w="9525">
            <a:solidFill>
              <a:srgbClr val="000000"/>
            </a:solidFill>
            <a:round/>
            <a:headEnd/>
            <a:tailEnd/>
          </a:ln>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it-IT" altLang="it-IT" sz="1000" dirty="0">
              <a:solidFill>
                <a:srgbClr val="000066"/>
              </a:solidFill>
              <a:latin typeface="Calibri" pitchFamily="34" charset="0"/>
            </a:endParaRPr>
          </a:p>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Decessi</a:t>
            </a:r>
          </a:p>
        </p:txBody>
      </p:sp>
      <p:sp>
        <p:nvSpPr>
          <p:cNvPr id="13" name="Oval 10"/>
          <p:cNvSpPr>
            <a:spLocks noChangeArrowheads="1"/>
          </p:cNvSpPr>
          <p:nvPr/>
        </p:nvSpPr>
        <p:spPr bwMode="auto">
          <a:xfrm>
            <a:off x="2717171" y="5086639"/>
            <a:ext cx="2107659" cy="748076"/>
          </a:xfrm>
          <a:prstGeom prst="ellipse">
            <a:avLst/>
          </a:prstGeom>
          <a:solidFill>
            <a:srgbClr val="FFFFFF"/>
          </a:solidFill>
          <a:ln w="9525">
            <a:solidFill>
              <a:srgbClr val="000000"/>
            </a:solidFill>
            <a:round/>
            <a:headEnd/>
            <a:tailEnd/>
          </a:ln>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it-IT" altLang="it-IT" sz="800" dirty="0">
              <a:solidFill>
                <a:srgbClr val="000066"/>
              </a:solidFill>
              <a:latin typeface="Calibri" pitchFamily="34" charset="0"/>
            </a:endParaRPr>
          </a:p>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Abbandoni</a:t>
            </a:r>
          </a:p>
        </p:txBody>
      </p:sp>
      <p:sp>
        <p:nvSpPr>
          <p:cNvPr id="14" name="Line 15"/>
          <p:cNvSpPr>
            <a:spLocks noChangeShapeType="1"/>
          </p:cNvSpPr>
          <p:nvPr/>
        </p:nvSpPr>
        <p:spPr bwMode="auto">
          <a:xfrm flipH="1">
            <a:off x="3770998" y="3067050"/>
            <a:ext cx="1" cy="43887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cxnSp>
        <p:nvCxnSpPr>
          <p:cNvPr id="16" name="AutoShape 11"/>
          <p:cNvCxnSpPr>
            <a:cxnSpLocks noChangeShapeType="1"/>
          </p:cNvCxnSpPr>
          <p:nvPr/>
        </p:nvCxnSpPr>
        <p:spPr bwMode="auto">
          <a:xfrm flipH="1">
            <a:off x="3771000" y="4384099"/>
            <a:ext cx="0" cy="70254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AutoShape 9"/>
          <p:cNvCxnSpPr>
            <a:cxnSpLocks noChangeShapeType="1"/>
          </p:cNvCxnSpPr>
          <p:nvPr/>
        </p:nvCxnSpPr>
        <p:spPr bwMode="auto">
          <a:xfrm>
            <a:off x="4460244" y="4384098"/>
            <a:ext cx="1271879" cy="81533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9"/>
          <p:cNvCxnSpPr>
            <a:cxnSpLocks noChangeShapeType="1"/>
          </p:cNvCxnSpPr>
          <p:nvPr/>
        </p:nvCxnSpPr>
        <p:spPr bwMode="auto">
          <a:xfrm flipV="1">
            <a:off x="6076003" y="4064001"/>
            <a:ext cx="1884551" cy="496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7"/>
          <p:cNvCxnSpPr>
            <a:cxnSpLocks noChangeShapeType="1"/>
            <a:stCxn id="11" idx="3"/>
          </p:cNvCxnSpPr>
          <p:nvPr/>
        </p:nvCxnSpPr>
        <p:spPr bwMode="auto">
          <a:xfrm flipH="1">
            <a:off x="7117591" y="4358077"/>
            <a:ext cx="1253725" cy="98980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 name="Segnaposto numero diapositiva 3">
            <a:extLst>
              <a:ext uri="{FF2B5EF4-FFF2-40B4-BE49-F238E27FC236}">
                <a16:creationId xmlns:a16="http://schemas.microsoft.com/office/drawing/2014/main" id="{51F03D23-7C43-ACA4-33EB-241F449051C3}"/>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14</a:t>
            </a:fld>
            <a:endParaRPr lang="it-IT" sz="1200" dirty="0">
              <a:solidFill>
                <a:schemeClr val="tx1">
                  <a:tint val="75000"/>
                </a:schemeClr>
              </a:solidFill>
            </a:endParaRPr>
          </a:p>
        </p:txBody>
      </p:sp>
    </p:spTree>
    <p:extLst>
      <p:ext uri="{BB962C8B-B14F-4D97-AF65-F5344CB8AC3E}">
        <p14:creationId xmlns:p14="http://schemas.microsoft.com/office/powerpoint/2010/main" val="3131003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Oval 14"/>
          <p:cNvSpPr>
            <a:spLocks noChangeArrowheads="1"/>
          </p:cNvSpPr>
          <p:nvPr/>
        </p:nvSpPr>
        <p:spPr bwMode="auto">
          <a:xfrm>
            <a:off x="2776539" y="2528888"/>
            <a:ext cx="1989137" cy="538162"/>
          </a:xfrm>
          <a:prstGeom prst="ellipse">
            <a:avLst/>
          </a:prstGeom>
          <a:solidFill>
            <a:schemeClr val="bg1"/>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Nuovi</a:t>
            </a:r>
            <a:r>
              <a:rPr lang="it-IT" altLang="it-IT" sz="2000" dirty="0">
                <a:latin typeface="Times New Roman" panose="02020603050405020304" pitchFamily="18" charset="0"/>
                <a:cs typeface="Times New Roman" panose="02020603050405020304" pitchFamily="18" charset="0"/>
              </a:rPr>
              <a:t> </a:t>
            </a:r>
            <a:r>
              <a:rPr lang="it-IT" altLang="it-IT" sz="2000" b="1" dirty="0">
                <a:latin typeface="Times New Roman" panose="02020603050405020304" pitchFamily="18" charset="0"/>
                <a:cs typeface="Times New Roman" panose="02020603050405020304" pitchFamily="18" charset="0"/>
              </a:rPr>
              <a:t>ingressi</a:t>
            </a:r>
          </a:p>
        </p:txBody>
      </p:sp>
      <p:sp>
        <p:nvSpPr>
          <p:cNvPr id="8" name="Oval 4"/>
          <p:cNvSpPr>
            <a:spLocks noChangeArrowheads="1"/>
          </p:cNvSpPr>
          <p:nvPr/>
        </p:nvSpPr>
        <p:spPr bwMode="auto">
          <a:xfrm>
            <a:off x="2541318" y="3505922"/>
            <a:ext cx="2459367" cy="878176"/>
          </a:xfrm>
          <a:prstGeom prst="ellipse">
            <a:avLst/>
          </a:prstGeom>
          <a:solidFill>
            <a:schemeClr val="bg2">
              <a:lumMod val="75000"/>
            </a:schemeClr>
          </a:solidFill>
          <a:ln w="9525">
            <a:solidFill>
              <a:srgbClr val="000000"/>
            </a:solidFill>
            <a:round/>
            <a:headEnd/>
            <a:tailEnd/>
          </a:ln>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it-IT" altLang="it-IT" sz="800" dirty="0">
              <a:solidFill>
                <a:srgbClr val="000066"/>
              </a:solidFill>
              <a:latin typeface="Calibri" pitchFamily="34" charset="0"/>
            </a:endParaRPr>
          </a:p>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Attivi</a:t>
            </a:r>
          </a:p>
        </p:txBody>
      </p:sp>
      <p:sp>
        <p:nvSpPr>
          <p:cNvPr id="10" name="Oval 5"/>
          <p:cNvSpPr>
            <a:spLocks noChangeArrowheads="1"/>
          </p:cNvSpPr>
          <p:nvPr/>
        </p:nvSpPr>
        <p:spPr bwMode="auto">
          <a:xfrm>
            <a:off x="7392144" y="3356993"/>
            <a:ext cx="2664296" cy="1018381"/>
          </a:xfrm>
          <a:prstGeom prst="ellipse">
            <a:avLst/>
          </a:prstGeom>
          <a:solidFill>
            <a:schemeClr val="accent3">
              <a:lumMod val="60000"/>
              <a:lumOff val="40000"/>
            </a:schemeClr>
          </a:solidFill>
          <a:ln w="9525">
            <a:solidFill>
              <a:srgbClr val="000000"/>
            </a:solidFill>
            <a:round/>
            <a:headEnd/>
            <a:tailEnd/>
          </a:ln>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it-IT" altLang="it-IT" sz="1000" dirty="0">
              <a:solidFill>
                <a:srgbClr val="000066"/>
              </a:solidFill>
              <a:latin typeface="Calibri" pitchFamily="34" charset="0"/>
            </a:endParaRPr>
          </a:p>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Pensionati</a:t>
            </a:r>
          </a:p>
        </p:txBody>
      </p:sp>
      <p:sp>
        <p:nvSpPr>
          <p:cNvPr id="11" name="Oval 16"/>
          <p:cNvSpPr>
            <a:spLocks noChangeArrowheads="1"/>
          </p:cNvSpPr>
          <p:nvPr/>
        </p:nvSpPr>
        <p:spPr bwMode="auto">
          <a:xfrm>
            <a:off x="8040688" y="5013326"/>
            <a:ext cx="2184400" cy="822325"/>
          </a:xfrm>
          <a:prstGeom prst="ellipse">
            <a:avLst/>
          </a:prstGeom>
          <a:solidFill>
            <a:schemeClr val="accent6">
              <a:lumMod val="60000"/>
              <a:lumOff val="40000"/>
            </a:schemeClr>
          </a:solidFill>
          <a:ln w="9525">
            <a:solidFill>
              <a:schemeClr val="tx1"/>
            </a:solidFill>
            <a:round/>
            <a:headEnd/>
            <a:tailEnd/>
          </a:ln>
        </p:spPr>
        <p:txBody>
          <a:bodyPr wrap="none" anchor="ct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Non autosufficienti</a:t>
            </a:r>
          </a:p>
        </p:txBody>
      </p:sp>
      <p:sp>
        <p:nvSpPr>
          <p:cNvPr id="12" name="Oval 6"/>
          <p:cNvSpPr>
            <a:spLocks noChangeArrowheads="1"/>
          </p:cNvSpPr>
          <p:nvPr/>
        </p:nvSpPr>
        <p:spPr bwMode="auto">
          <a:xfrm>
            <a:off x="5441612" y="5086639"/>
            <a:ext cx="1754659" cy="878176"/>
          </a:xfrm>
          <a:prstGeom prst="ellipse">
            <a:avLst/>
          </a:prstGeom>
          <a:solidFill>
            <a:srgbClr val="FFFFFF"/>
          </a:solidFill>
          <a:ln w="9525">
            <a:solidFill>
              <a:srgbClr val="000000"/>
            </a:solidFill>
            <a:round/>
            <a:headEnd/>
            <a:tailEnd/>
          </a:ln>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it-IT" altLang="it-IT" sz="1000" dirty="0">
              <a:solidFill>
                <a:srgbClr val="000066"/>
              </a:solidFill>
              <a:latin typeface="Calibri" pitchFamily="34" charset="0"/>
            </a:endParaRPr>
          </a:p>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Decessi</a:t>
            </a:r>
          </a:p>
        </p:txBody>
      </p:sp>
      <p:sp>
        <p:nvSpPr>
          <p:cNvPr id="13" name="Oval 10"/>
          <p:cNvSpPr>
            <a:spLocks noChangeArrowheads="1"/>
          </p:cNvSpPr>
          <p:nvPr/>
        </p:nvSpPr>
        <p:spPr bwMode="auto">
          <a:xfrm>
            <a:off x="2717171" y="5086639"/>
            <a:ext cx="2107659" cy="748076"/>
          </a:xfrm>
          <a:prstGeom prst="ellipse">
            <a:avLst/>
          </a:prstGeom>
          <a:solidFill>
            <a:srgbClr val="FFFFFF"/>
          </a:solidFill>
          <a:ln w="9525">
            <a:solidFill>
              <a:srgbClr val="000000"/>
            </a:solidFill>
            <a:round/>
            <a:headEnd/>
            <a:tailEnd/>
          </a:ln>
        </p:spPr>
        <p:txBody>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spcBef>
                <a:spcPct val="0"/>
              </a:spcBef>
              <a:buFontTx/>
              <a:buNone/>
            </a:pPr>
            <a:endParaRPr lang="it-IT" altLang="it-IT" sz="800" dirty="0">
              <a:solidFill>
                <a:srgbClr val="000066"/>
              </a:solidFill>
              <a:latin typeface="Calibri" pitchFamily="34" charset="0"/>
            </a:endParaRPr>
          </a:p>
          <a:p>
            <a:pPr algn="ctr" eaLnBrk="1" hangingPunct="1">
              <a:spcBef>
                <a:spcPct val="0"/>
              </a:spcBef>
              <a:buFontTx/>
              <a:buNone/>
            </a:pPr>
            <a:r>
              <a:rPr lang="it-IT" altLang="it-IT" sz="2000" b="1" dirty="0">
                <a:latin typeface="Times New Roman" panose="02020603050405020304" pitchFamily="18" charset="0"/>
                <a:cs typeface="Times New Roman" panose="02020603050405020304" pitchFamily="18" charset="0"/>
              </a:rPr>
              <a:t>Abbandoni</a:t>
            </a:r>
          </a:p>
        </p:txBody>
      </p:sp>
      <p:sp>
        <p:nvSpPr>
          <p:cNvPr id="14" name="Line 15"/>
          <p:cNvSpPr>
            <a:spLocks noChangeShapeType="1"/>
          </p:cNvSpPr>
          <p:nvPr/>
        </p:nvSpPr>
        <p:spPr bwMode="auto">
          <a:xfrm flipH="1">
            <a:off x="3770312" y="3067050"/>
            <a:ext cx="687" cy="43973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cxnSp>
        <p:nvCxnSpPr>
          <p:cNvPr id="15" name="AutoShape 8"/>
          <p:cNvCxnSpPr>
            <a:cxnSpLocks noChangeShapeType="1"/>
            <a:stCxn id="8" idx="6"/>
          </p:cNvCxnSpPr>
          <p:nvPr/>
        </p:nvCxnSpPr>
        <p:spPr bwMode="auto">
          <a:xfrm>
            <a:off x="5000685" y="3945010"/>
            <a:ext cx="2391459"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AutoShape 11"/>
          <p:cNvCxnSpPr>
            <a:cxnSpLocks noChangeShapeType="1"/>
          </p:cNvCxnSpPr>
          <p:nvPr/>
        </p:nvCxnSpPr>
        <p:spPr bwMode="auto">
          <a:xfrm flipH="1">
            <a:off x="3771000" y="4384099"/>
            <a:ext cx="0" cy="70254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AutoShape 7"/>
          <p:cNvCxnSpPr>
            <a:cxnSpLocks noChangeShapeType="1"/>
            <a:endCxn id="13" idx="7"/>
          </p:cNvCxnSpPr>
          <p:nvPr/>
        </p:nvCxnSpPr>
        <p:spPr bwMode="auto">
          <a:xfrm flipH="1">
            <a:off x="4516170" y="4073236"/>
            <a:ext cx="2992994" cy="112295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8" name="AutoShape 9"/>
          <p:cNvCxnSpPr>
            <a:cxnSpLocks noChangeShapeType="1"/>
          </p:cNvCxnSpPr>
          <p:nvPr/>
        </p:nvCxnSpPr>
        <p:spPr bwMode="auto">
          <a:xfrm>
            <a:off x="4639926" y="4255299"/>
            <a:ext cx="1215929" cy="89859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AutoShape 9"/>
          <p:cNvCxnSpPr>
            <a:cxnSpLocks noChangeShapeType="1"/>
            <a:endCxn id="11" idx="1"/>
          </p:cNvCxnSpPr>
          <p:nvPr/>
        </p:nvCxnSpPr>
        <p:spPr bwMode="auto">
          <a:xfrm>
            <a:off x="4870451" y="4144964"/>
            <a:ext cx="3490135" cy="98878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AutoShape 7"/>
          <p:cNvCxnSpPr>
            <a:cxnSpLocks noChangeShapeType="1"/>
          </p:cNvCxnSpPr>
          <p:nvPr/>
        </p:nvCxnSpPr>
        <p:spPr bwMode="auto">
          <a:xfrm flipH="1">
            <a:off x="7197726" y="5461000"/>
            <a:ext cx="842963"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AutoShape 7"/>
          <p:cNvCxnSpPr>
            <a:cxnSpLocks noChangeShapeType="1"/>
          </p:cNvCxnSpPr>
          <p:nvPr/>
        </p:nvCxnSpPr>
        <p:spPr bwMode="auto">
          <a:xfrm flipH="1">
            <a:off x="6799682" y="4255299"/>
            <a:ext cx="1127953" cy="89859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 name="Line 17"/>
          <p:cNvSpPr>
            <a:spLocks noChangeShapeType="1"/>
          </p:cNvSpPr>
          <p:nvPr/>
        </p:nvSpPr>
        <p:spPr bwMode="auto">
          <a:xfrm>
            <a:off x="8904312" y="4384099"/>
            <a:ext cx="510162" cy="64351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4" name="Segnaposto numero diapositiva 3">
            <a:extLst>
              <a:ext uri="{FF2B5EF4-FFF2-40B4-BE49-F238E27FC236}">
                <a16:creationId xmlns:a16="http://schemas.microsoft.com/office/drawing/2014/main" id="{34E0C6BD-C0A8-C92D-A887-D2C85D706B4E}"/>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15</a:t>
            </a:fld>
            <a:endParaRPr lang="it-IT" sz="1200" dirty="0">
              <a:solidFill>
                <a:schemeClr val="tx1">
                  <a:tint val="75000"/>
                </a:schemeClr>
              </a:solidFill>
            </a:endParaRPr>
          </a:p>
        </p:txBody>
      </p:sp>
      <p:sp>
        <p:nvSpPr>
          <p:cNvPr id="9" name="Titolo 1">
            <a:extLst>
              <a:ext uri="{FF2B5EF4-FFF2-40B4-BE49-F238E27FC236}">
                <a16:creationId xmlns:a16="http://schemas.microsoft.com/office/drawing/2014/main" id="{C677556A-BF7F-DC06-B9D2-7209CD05EF0B}"/>
              </a:ext>
            </a:extLst>
          </p:cNvPr>
          <p:cNvSpPr txBox="1">
            <a:spLocks/>
          </p:cNvSpPr>
          <p:nvPr/>
        </p:nvSpPr>
        <p:spPr>
          <a:xfrm>
            <a:off x="416063" y="177156"/>
            <a:ext cx="10515600" cy="76502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alt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Definizione dei Gruppi (stati) da considerare</a:t>
            </a:r>
            <a:endPar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endParaRPr>
          </a:p>
        </p:txBody>
      </p:sp>
      <p:sp>
        <p:nvSpPr>
          <p:cNvPr id="24" name="Rectangle 12">
            <a:extLst>
              <a:ext uri="{FF2B5EF4-FFF2-40B4-BE49-F238E27FC236}">
                <a16:creationId xmlns:a16="http://schemas.microsoft.com/office/drawing/2014/main" id="{9C5B5135-AA7D-6923-C181-E5628617B929}"/>
              </a:ext>
            </a:extLst>
          </p:cNvPr>
          <p:cNvSpPr txBox="1">
            <a:spLocks noChangeArrowheads="1"/>
          </p:cNvSpPr>
          <p:nvPr/>
        </p:nvSpPr>
        <p:spPr>
          <a:xfrm>
            <a:off x="1952625" y="960651"/>
            <a:ext cx="8286750" cy="461962"/>
          </a:xfrm>
          <a:prstGeom prst="rect">
            <a:avLst/>
          </a:prstGeom>
          <a:noFill/>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it-IT" altLang="it-IT" sz="2400" b="1" dirty="0">
                <a:latin typeface="Times New Roman" panose="02020603050405020304" pitchFamily="18" charset="0"/>
                <a:cs typeface="Times New Roman" panose="02020603050405020304" pitchFamily="18" charset="0"/>
              </a:rPr>
              <a:t>(collettività suddivisa in gruppi)</a:t>
            </a:r>
          </a:p>
        </p:txBody>
      </p:sp>
      <p:sp>
        <p:nvSpPr>
          <p:cNvPr id="26" name="Rectangle 13">
            <a:extLst>
              <a:ext uri="{FF2B5EF4-FFF2-40B4-BE49-F238E27FC236}">
                <a16:creationId xmlns:a16="http://schemas.microsoft.com/office/drawing/2014/main" id="{44B02D25-962A-B940-D18A-B7E6BB20AD54}"/>
              </a:ext>
            </a:extLst>
          </p:cNvPr>
          <p:cNvSpPr>
            <a:spLocks noChangeArrowheads="1"/>
          </p:cNvSpPr>
          <p:nvPr/>
        </p:nvSpPr>
        <p:spPr bwMode="auto">
          <a:xfrm>
            <a:off x="2153837" y="1473914"/>
            <a:ext cx="74898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lgn="just" eaLnBrk="1" hangingPunct="1">
              <a:spcBef>
                <a:spcPct val="0"/>
              </a:spcBef>
              <a:spcAft>
                <a:spcPct val="30000"/>
              </a:spcAft>
              <a:buFontTx/>
              <a:buNone/>
            </a:pPr>
            <a:r>
              <a:rPr lang="it-IT" altLang="it-IT" sz="1800" b="1" dirty="0">
                <a:latin typeface="Times New Roman" panose="02020603050405020304" pitchFamily="18" charset="0"/>
                <a:cs typeface="Times New Roman" panose="02020603050405020304" pitchFamily="18" charset="0"/>
              </a:rPr>
              <a:t>Prestazione di LTC pagata a partire dall’età in cui l’assicurato diventa non autosufficiente e finché rimane in tale stadio</a:t>
            </a:r>
          </a:p>
        </p:txBody>
      </p:sp>
    </p:spTree>
    <p:extLst>
      <p:ext uri="{BB962C8B-B14F-4D97-AF65-F5344CB8AC3E}">
        <p14:creationId xmlns:p14="http://schemas.microsoft.com/office/powerpoint/2010/main" val="738480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6868" name="Text Box 3"/>
          <p:cNvSpPr txBox="1">
            <a:spLocks noChangeArrowheads="1"/>
          </p:cNvSpPr>
          <p:nvPr/>
        </p:nvSpPr>
        <p:spPr bwMode="auto">
          <a:xfrm>
            <a:off x="1791855" y="1078386"/>
            <a:ext cx="8643938"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42925" indent="-542925" defTabSz="1438275" eaLnBrk="0" hangingPunct="0">
              <a:defRPr>
                <a:solidFill>
                  <a:schemeClr val="tx1"/>
                </a:solidFill>
                <a:latin typeface="Arial" pitchFamily="34" charset="0"/>
              </a:defRPr>
            </a:lvl1pPr>
            <a:lvl2pPr marL="742950" indent="-285750" defTabSz="1438275" eaLnBrk="0" hangingPunct="0">
              <a:defRPr>
                <a:solidFill>
                  <a:schemeClr val="tx1"/>
                </a:solidFill>
                <a:latin typeface="Arial" pitchFamily="34" charset="0"/>
              </a:defRPr>
            </a:lvl2pPr>
            <a:lvl3pPr marL="1143000" indent="-228600" defTabSz="1438275" eaLnBrk="0" hangingPunct="0">
              <a:defRPr>
                <a:solidFill>
                  <a:schemeClr val="tx1"/>
                </a:solidFill>
                <a:latin typeface="Arial" pitchFamily="34" charset="0"/>
              </a:defRPr>
            </a:lvl3pPr>
            <a:lvl4pPr marL="1600200" indent="-228600" defTabSz="1438275" eaLnBrk="0" hangingPunct="0">
              <a:defRPr>
                <a:solidFill>
                  <a:schemeClr val="tx1"/>
                </a:solidFill>
                <a:latin typeface="Arial" pitchFamily="34" charset="0"/>
              </a:defRPr>
            </a:lvl4pPr>
            <a:lvl5pPr marL="2057400" indent="-228600" defTabSz="1438275" eaLnBrk="0" hangingPunct="0">
              <a:defRPr>
                <a:solidFill>
                  <a:schemeClr val="tx1"/>
                </a:solidFill>
                <a:latin typeface="Arial" pitchFamily="34" charset="0"/>
              </a:defRPr>
            </a:lvl5pPr>
            <a:lvl6pPr marL="2514600" indent="-228600" defTabSz="1438275" eaLnBrk="0" fontAlgn="base" hangingPunct="0">
              <a:spcBef>
                <a:spcPct val="0"/>
              </a:spcBef>
              <a:spcAft>
                <a:spcPct val="0"/>
              </a:spcAft>
              <a:defRPr>
                <a:solidFill>
                  <a:schemeClr val="tx1"/>
                </a:solidFill>
                <a:latin typeface="Arial" pitchFamily="34" charset="0"/>
              </a:defRPr>
            </a:lvl6pPr>
            <a:lvl7pPr marL="2971800" indent="-228600" defTabSz="1438275" eaLnBrk="0" fontAlgn="base" hangingPunct="0">
              <a:spcBef>
                <a:spcPct val="0"/>
              </a:spcBef>
              <a:spcAft>
                <a:spcPct val="0"/>
              </a:spcAft>
              <a:defRPr>
                <a:solidFill>
                  <a:schemeClr val="tx1"/>
                </a:solidFill>
                <a:latin typeface="Arial" pitchFamily="34" charset="0"/>
              </a:defRPr>
            </a:lvl7pPr>
            <a:lvl8pPr marL="3429000" indent="-228600" defTabSz="1438275" eaLnBrk="0" fontAlgn="base" hangingPunct="0">
              <a:spcBef>
                <a:spcPct val="0"/>
              </a:spcBef>
              <a:spcAft>
                <a:spcPct val="0"/>
              </a:spcAft>
              <a:defRPr>
                <a:solidFill>
                  <a:schemeClr val="tx1"/>
                </a:solidFill>
                <a:latin typeface="Arial" pitchFamily="34" charset="0"/>
              </a:defRPr>
            </a:lvl8pPr>
            <a:lvl9pPr marL="3886200" indent="-228600" defTabSz="1438275" eaLnBrk="0" fontAlgn="base" hangingPunct="0">
              <a:spcBef>
                <a:spcPct val="0"/>
              </a:spcBef>
              <a:spcAft>
                <a:spcPct val="0"/>
              </a:spcAft>
              <a:defRPr>
                <a:solidFill>
                  <a:schemeClr val="tx1"/>
                </a:solidFill>
                <a:latin typeface="Arial" pitchFamily="34" charset="0"/>
              </a:defRPr>
            </a:lvl9pPr>
          </a:lstStyle>
          <a:p>
            <a:pPr eaLnBrk="1" hangingPunct="1">
              <a:spcAft>
                <a:spcPts val="600"/>
              </a:spcAft>
            </a:pPr>
            <a:r>
              <a:rPr lang="it-IT" altLang="it-IT" sz="2400" u="sng" dirty="0">
                <a:latin typeface="Times New Roman" panose="02020603050405020304" pitchFamily="18" charset="0"/>
                <a:cs typeface="Times New Roman" panose="02020603050405020304" pitchFamily="18" charset="0"/>
              </a:rPr>
              <a:t>Basi demografiche</a:t>
            </a:r>
            <a:endParaRPr lang="it-IT" altLang="it-IT" sz="2400" dirty="0">
              <a:latin typeface="Times New Roman" panose="02020603050405020304" pitchFamily="18" charset="0"/>
              <a:cs typeface="Times New Roman" panose="02020603050405020304" pitchFamily="18" charset="0"/>
            </a:endParaRPr>
          </a:p>
          <a:p>
            <a:pPr eaLnBrk="1" hangingPunct="1">
              <a:spcAft>
                <a:spcPts val="600"/>
              </a:spcAft>
              <a:buFont typeface="Wingdings" pitchFamily="2" charset="2"/>
              <a:buChar char="§"/>
            </a:pPr>
            <a:r>
              <a:rPr lang="it-IT" altLang="it-IT" sz="2400" dirty="0">
                <a:latin typeface="Times New Roman" panose="02020603050405020304" pitchFamily="18" charset="0"/>
                <a:cs typeface="Times New Roman" panose="02020603050405020304" pitchFamily="18" charset="0"/>
              </a:rPr>
              <a:t>Probabilità di sopravvivenza generale</a:t>
            </a:r>
          </a:p>
          <a:p>
            <a:pPr eaLnBrk="1" hangingPunct="1">
              <a:spcAft>
                <a:spcPts val="600"/>
              </a:spcAft>
              <a:buFont typeface="Wingdings" pitchFamily="2" charset="2"/>
              <a:buChar char="§"/>
            </a:pPr>
            <a:r>
              <a:rPr lang="it-IT" altLang="it-IT" sz="2400" dirty="0">
                <a:latin typeface="Times New Roman" panose="02020603050405020304" pitchFamily="18" charset="0"/>
                <a:cs typeface="Times New Roman" panose="02020603050405020304" pitchFamily="18" charset="0"/>
              </a:rPr>
              <a:t>Probabilità di uscita dalla popolazione dei contribuenti (ricavata dai dati specifici) </a:t>
            </a:r>
          </a:p>
          <a:p>
            <a:pPr eaLnBrk="1" hangingPunct="1">
              <a:buFont typeface="Wingdings" pitchFamily="2" charset="2"/>
              <a:buChar char="§"/>
            </a:pPr>
            <a:r>
              <a:rPr lang="it-IT" altLang="it-IT" sz="2400" dirty="0">
                <a:latin typeface="Times New Roman" panose="02020603050405020304" pitchFamily="18" charset="0"/>
                <a:cs typeface="Times New Roman" panose="02020603050405020304" pitchFamily="18" charset="0"/>
              </a:rPr>
              <a:t>Probabilità di entrare nello stato di non autosufficienza</a:t>
            </a:r>
          </a:p>
          <a:p>
            <a:pPr lvl="1" eaLnBrk="1" hangingPunct="1">
              <a:buSzPct val="75000"/>
              <a:buFont typeface="Arial" pitchFamily="34" charset="0"/>
              <a:buChar char="−"/>
            </a:pPr>
            <a:r>
              <a:rPr lang="it-IT" altLang="it-IT" sz="2400" dirty="0">
                <a:latin typeface="Times New Roman" panose="02020603050405020304" pitchFamily="18" charset="0"/>
                <a:cs typeface="Times New Roman" panose="02020603050405020304" pitchFamily="18" charset="0"/>
              </a:rPr>
              <a:t>Problema di definizione di non autosufficienza</a:t>
            </a:r>
          </a:p>
          <a:p>
            <a:pPr lvl="1" eaLnBrk="1" hangingPunct="1">
              <a:spcAft>
                <a:spcPts val="600"/>
              </a:spcAft>
              <a:buSzPct val="75000"/>
              <a:buFont typeface="Arial" pitchFamily="34" charset="0"/>
              <a:buChar char="−"/>
            </a:pPr>
            <a:r>
              <a:rPr lang="it-IT" altLang="it-IT" sz="2400" dirty="0">
                <a:latin typeface="Times New Roman" panose="02020603050405020304" pitchFamily="18" charset="0"/>
                <a:cs typeface="Times New Roman" panose="02020603050405020304" pitchFamily="18" charset="0"/>
              </a:rPr>
              <a:t>Mancanza di indagini esaustive al riguardo</a:t>
            </a:r>
          </a:p>
          <a:p>
            <a:pPr eaLnBrk="1" hangingPunct="1">
              <a:buFont typeface="Wingdings" pitchFamily="2" charset="2"/>
              <a:buChar char="§"/>
            </a:pPr>
            <a:r>
              <a:rPr lang="it-IT" altLang="it-IT" sz="2400" dirty="0">
                <a:latin typeface="Times New Roman" panose="02020603050405020304" pitchFamily="18" charset="0"/>
                <a:cs typeface="Times New Roman" panose="02020603050405020304" pitchFamily="18" charset="0"/>
              </a:rPr>
              <a:t>Probabilità di sopravvivenza nello stato di  non autosufficiente (di solito ricavata riducendo la probabilità di sopravvivenza generale)</a:t>
            </a:r>
          </a:p>
        </p:txBody>
      </p:sp>
      <p:sp>
        <p:nvSpPr>
          <p:cNvPr id="36870" name="Rettangolo 5"/>
          <p:cNvSpPr>
            <a:spLocks noChangeArrowheads="1"/>
          </p:cNvSpPr>
          <p:nvPr/>
        </p:nvSpPr>
        <p:spPr bwMode="auto">
          <a:xfrm>
            <a:off x="487165" y="270985"/>
            <a:ext cx="8643938"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90000"/>
              </a:lnSpc>
              <a:spcBef>
                <a:spcPct val="0"/>
              </a:spcBef>
            </a:pPr>
            <a:r>
              <a:rPr lang="it-IT" alt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ea typeface="+mj-ea"/>
                <a:cs typeface="Times New Roman" panose="02020603050405020304" pitchFamily="18" charset="0"/>
              </a:rPr>
              <a:t>Le basi tecniche</a:t>
            </a:r>
          </a:p>
        </p:txBody>
      </p:sp>
      <p:sp>
        <p:nvSpPr>
          <p:cNvPr id="3" name="Segnaposto numero diapositiva 3">
            <a:extLst>
              <a:ext uri="{FF2B5EF4-FFF2-40B4-BE49-F238E27FC236}">
                <a16:creationId xmlns:a16="http://schemas.microsoft.com/office/drawing/2014/main" id="{6687D28C-0ACA-5C19-BD74-96AF7E4985AF}"/>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16</a:t>
            </a:fld>
            <a:endParaRPr lang="it-IT" sz="1200" dirty="0">
              <a:solidFill>
                <a:schemeClr val="tx1">
                  <a:tint val="75000"/>
                </a:schemeClr>
              </a:solidFill>
            </a:endParaRPr>
          </a:p>
        </p:txBody>
      </p:sp>
    </p:spTree>
    <p:extLst>
      <p:ext uri="{BB962C8B-B14F-4D97-AF65-F5344CB8AC3E}">
        <p14:creationId xmlns:p14="http://schemas.microsoft.com/office/powerpoint/2010/main" val="527789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66862" y="1074440"/>
            <a:ext cx="8643938" cy="4709120"/>
          </a:xfrm>
        </p:spPr>
        <p:txBody>
          <a:bodyPr>
            <a:normAutofit/>
          </a:bodyPr>
          <a:lstStyle/>
          <a:p>
            <a:pPr marL="0" indent="0" algn="just">
              <a:spcBef>
                <a:spcPts val="600"/>
              </a:spcBef>
              <a:spcAft>
                <a:spcPts val="600"/>
              </a:spcAft>
              <a:buNone/>
            </a:pPr>
            <a:r>
              <a:rPr lang="it-IT" altLang="it-IT" sz="2600" b="1" dirty="0">
                <a:solidFill>
                  <a:srgbClr val="FF0000"/>
                </a:solidFill>
                <a:latin typeface="Times New Roman" panose="02020603050405020304" pitchFamily="18" charset="0"/>
                <a:cs typeface="Times New Roman" panose="02020603050405020304" pitchFamily="18" charset="0"/>
              </a:rPr>
              <a:t>Inoltre:</a:t>
            </a:r>
          </a:p>
          <a:p>
            <a:pPr marL="355600" indent="-355600" algn="just">
              <a:spcBef>
                <a:spcPts val="600"/>
              </a:spcBef>
              <a:spcAft>
                <a:spcPts val="600"/>
              </a:spcAft>
              <a:buFont typeface="Wingdings" pitchFamily="2" charset="2"/>
              <a:buChar char="Ø"/>
            </a:pPr>
            <a:r>
              <a:rPr lang="it-IT" altLang="it-IT" sz="2600" dirty="0">
                <a:latin typeface="Times New Roman" panose="02020603050405020304" pitchFamily="18" charset="0"/>
                <a:cs typeface="Times New Roman" panose="02020603050405020304" pitchFamily="18" charset="0"/>
              </a:rPr>
              <a:t>distribuzione per età dei nuovi ingressi in assicurazione</a:t>
            </a:r>
          </a:p>
          <a:p>
            <a:pPr marL="355600" indent="-355600" algn="just">
              <a:spcBef>
                <a:spcPts val="600"/>
              </a:spcBef>
              <a:spcAft>
                <a:spcPts val="600"/>
              </a:spcAft>
              <a:buFont typeface="Wingdings" pitchFamily="2" charset="2"/>
              <a:buChar char="Ø"/>
            </a:pPr>
            <a:r>
              <a:rPr lang="it-IT" altLang="it-IT" sz="2600" dirty="0">
                <a:latin typeface="Times New Roman" panose="02020603050405020304" pitchFamily="18" charset="0"/>
                <a:cs typeface="Times New Roman" panose="02020603050405020304" pitchFamily="18" charset="0"/>
              </a:rPr>
              <a:t>probabilità di cessazione da attivo per cause varie (diverse dal pensionamento, dal decesso e dalla non autosufficienza)</a:t>
            </a:r>
          </a:p>
          <a:p>
            <a:pPr marL="355600" indent="-355600" algn="just">
              <a:spcBef>
                <a:spcPts val="600"/>
              </a:spcBef>
              <a:spcAft>
                <a:spcPts val="600"/>
              </a:spcAft>
              <a:buFont typeface="Wingdings" pitchFamily="2" charset="2"/>
              <a:buChar char="Ø"/>
            </a:pPr>
            <a:r>
              <a:rPr lang="it-IT" altLang="it-IT" sz="2600" dirty="0">
                <a:latin typeface="Times New Roman" panose="02020603050405020304" pitchFamily="18" charset="0"/>
                <a:cs typeface="Times New Roman" panose="02020603050405020304" pitchFamily="18" charset="0"/>
              </a:rPr>
              <a:t>probabilità di morte da attivo</a:t>
            </a:r>
          </a:p>
          <a:p>
            <a:pPr marL="355600" indent="-355600" algn="just">
              <a:spcBef>
                <a:spcPts val="600"/>
              </a:spcBef>
              <a:spcAft>
                <a:spcPts val="600"/>
              </a:spcAft>
              <a:buFont typeface="Wingdings" pitchFamily="2" charset="2"/>
              <a:buChar char="Ø"/>
            </a:pPr>
            <a:r>
              <a:rPr lang="it-IT" altLang="it-IT" sz="2600" dirty="0">
                <a:latin typeface="Times New Roman" panose="02020603050405020304" pitchFamily="18" charset="0"/>
                <a:cs typeface="Times New Roman" panose="02020603050405020304" pitchFamily="18" charset="0"/>
              </a:rPr>
              <a:t>probabilità di morte dei pensionati</a:t>
            </a:r>
          </a:p>
          <a:p>
            <a:pPr marL="355600" indent="-355600" algn="just">
              <a:spcBef>
                <a:spcPts val="600"/>
              </a:spcBef>
              <a:spcAft>
                <a:spcPts val="600"/>
              </a:spcAft>
              <a:buFont typeface="Wingdings" pitchFamily="2" charset="2"/>
              <a:buChar char="Ø"/>
            </a:pPr>
            <a:r>
              <a:rPr lang="it-IT" altLang="it-IT" sz="2600" dirty="0">
                <a:latin typeface="Times New Roman" panose="02020603050405020304" pitchFamily="18" charset="0"/>
                <a:cs typeface="Times New Roman" panose="02020603050405020304" pitchFamily="18" charset="0"/>
              </a:rPr>
              <a:t>accesso al pensionamento di vecchiaia: requisiti previsti dalla normativa vigente  adeguati nel tempo in base all’aumento della speranza di vita</a:t>
            </a:r>
          </a:p>
          <a:p>
            <a:pPr marL="355600" indent="-355600" algn="just">
              <a:spcBef>
                <a:spcPts val="600"/>
              </a:spcBef>
              <a:buFont typeface="Wingdings" pitchFamily="2" charset="2"/>
              <a:buChar char="Ø"/>
            </a:pPr>
            <a:r>
              <a:rPr lang="it-IT" altLang="it-IT" sz="2600" dirty="0">
                <a:latin typeface="Times New Roman" panose="02020603050405020304" pitchFamily="18" charset="0"/>
                <a:cs typeface="Times New Roman" panose="02020603050405020304" pitchFamily="18" charset="0"/>
              </a:rPr>
              <a:t>frequenza di rimanere iscritto dopo il pensionamento </a:t>
            </a:r>
          </a:p>
          <a:p>
            <a:endParaRPr lang="it-IT" dirty="0"/>
          </a:p>
        </p:txBody>
      </p:sp>
      <p:sp>
        <p:nvSpPr>
          <p:cNvPr id="4" name="Segnaposto numero diapositiva 3">
            <a:extLst>
              <a:ext uri="{FF2B5EF4-FFF2-40B4-BE49-F238E27FC236}">
                <a16:creationId xmlns:a16="http://schemas.microsoft.com/office/drawing/2014/main" id="{379E3F4F-963F-E032-87FB-A9E6B84A0368}"/>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17</a:t>
            </a:fld>
            <a:endParaRPr lang="it-IT" sz="1200" dirty="0">
              <a:solidFill>
                <a:schemeClr val="tx1">
                  <a:tint val="75000"/>
                </a:schemeClr>
              </a:solidFill>
            </a:endParaRPr>
          </a:p>
        </p:txBody>
      </p:sp>
      <p:sp>
        <p:nvSpPr>
          <p:cNvPr id="5" name="Rettangolo 5">
            <a:extLst>
              <a:ext uri="{FF2B5EF4-FFF2-40B4-BE49-F238E27FC236}">
                <a16:creationId xmlns:a16="http://schemas.microsoft.com/office/drawing/2014/main" id="{D5B8B252-72A0-C13B-C709-09A9FB6AA83E}"/>
              </a:ext>
            </a:extLst>
          </p:cNvPr>
          <p:cNvSpPr>
            <a:spLocks noChangeArrowheads="1"/>
          </p:cNvSpPr>
          <p:nvPr/>
        </p:nvSpPr>
        <p:spPr bwMode="auto">
          <a:xfrm>
            <a:off x="487165" y="270985"/>
            <a:ext cx="8643938"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90000"/>
              </a:lnSpc>
              <a:spcBef>
                <a:spcPct val="0"/>
              </a:spcBef>
            </a:pPr>
            <a:r>
              <a:rPr lang="it-IT" alt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ea typeface="+mj-ea"/>
                <a:cs typeface="Times New Roman" panose="02020603050405020304" pitchFamily="18" charset="0"/>
              </a:rPr>
              <a:t>Le basi tecniche</a:t>
            </a:r>
          </a:p>
        </p:txBody>
      </p:sp>
    </p:spTree>
    <p:extLst>
      <p:ext uri="{BB962C8B-B14F-4D97-AF65-F5344CB8AC3E}">
        <p14:creationId xmlns:p14="http://schemas.microsoft.com/office/powerpoint/2010/main" val="1427886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66862" y="1074440"/>
            <a:ext cx="8643938" cy="4709120"/>
          </a:xfrm>
        </p:spPr>
        <p:txBody>
          <a:bodyPr>
            <a:normAutofit/>
          </a:bodyPr>
          <a:lstStyle/>
          <a:p>
            <a:pPr marL="0" indent="0" algn="just">
              <a:spcBef>
                <a:spcPts val="600"/>
              </a:spcBef>
              <a:spcAft>
                <a:spcPts val="600"/>
              </a:spcAft>
              <a:buNone/>
            </a:pPr>
            <a:r>
              <a:rPr lang="it-IT" altLang="it-IT" sz="2500" b="1" dirty="0">
                <a:solidFill>
                  <a:srgbClr val="FF0000"/>
                </a:solidFill>
                <a:latin typeface="Times New Roman" panose="02020603050405020304" pitchFamily="18" charset="0"/>
                <a:cs typeface="Times New Roman" panose="02020603050405020304" pitchFamily="18" charset="0"/>
              </a:rPr>
              <a:t>Basi tecniche economiche e finanziarie</a:t>
            </a:r>
            <a:endParaRPr lang="it-IT" altLang="it-IT" sz="2500" b="1" dirty="0">
              <a:latin typeface="Times New Roman" panose="02020603050405020304" pitchFamily="18" charset="0"/>
              <a:cs typeface="Times New Roman" panose="02020603050405020304" pitchFamily="18" charset="0"/>
            </a:endParaRPr>
          </a:p>
          <a:p>
            <a:pPr marL="355600" indent="-355600" algn="just">
              <a:spcBef>
                <a:spcPts val="600"/>
              </a:spcBef>
              <a:spcAft>
                <a:spcPts val="600"/>
              </a:spcAft>
              <a:buFont typeface="Wingdings" pitchFamily="2" charset="2"/>
              <a:buChar char="Ø"/>
            </a:pPr>
            <a:r>
              <a:rPr lang="it-IT" altLang="it-IT" sz="2500" dirty="0">
                <a:latin typeface="Times New Roman" panose="02020603050405020304" pitchFamily="18" charset="0"/>
                <a:cs typeface="Times New Roman" panose="02020603050405020304" pitchFamily="18" charset="0"/>
              </a:rPr>
              <a:t>ipotesi su redditi iniziali e sviluppo dei redditi (se contributo in funzione del reddito)</a:t>
            </a:r>
          </a:p>
          <a:p>
            <a:pPr marL="355600" indent="-355600">
              <a:spcBef>
                <a:spcPts val="600"/>
              </a:spcBef>
              <a:spcAft>
                <a:spcPts val="600"/>
              </a:spcAft>
              <a:buFont typeface="Wingdings" pitchFamily="2" charset="2"/>
              <a:buChar char="Ø"/>
            </a:pPr>
            <a:r>
              <a:rPr lang="it-IT" altLang="it-IT" sz="2500" dirty="0">
                <a:latin typeface="Times New Roman" panose="02020603050405020304" pitchFamily="18" charset="0"/>
                <a:cs typeface="Times New Roman" panose="02020603050405020304" pitchFamily="18" charset="0"/>
              </a:rPr>
              <a:t>importo annuo della prestazione di LTC</a:t>
            </a:r>
          </a:p>
          <a:p>
            <a:pPr marL="355600" indent="-355600">
              <a:spcBef>
                <a:spcPts val="600"/>
              </a:spcBef>
              <a:spcAft>
                <a:spcPts val="600"/>
              </a:spcAft>
              <a:buFont typeface="Wingdings" pitchFamily="2" charset="2"/>
              <a:buChar char="Ø"/>
            </a:pPr>
            <a:r>
              <a:rPr lang="it-IT" altLang="it-IT" sz="2500" dirty="0">
                <a:latin typeface="Times New Roman" panose="02020603050405020304" pitchFamily="18" charset="0"/>
                <a:cs typeface="Times New Roman" panose="02020603050405020304" pitchFamily="18" charset="0"/>
              </a:rPr>
              <a:t>tasso annuo di rivalutazione della prestazione di LTC</a:t>
            </a:r>
          </a:p>
          <a:p>
            <a:pPr marL="355600" indent="-355600">
              <a:spcBef>
                <a:spcPts val="600"/>
              </a:spcBef>
              <a:spcAft>
                <a:spcPts val="600"/>
              </a:spcAft>
              <a:buFont typeface="Wingdings" pitchFamily="2" charset="2"/>
              <a:buChar char="Ø"/>
            </a:pPr>
            <a:r>
              <a:rPr lang="it-IT" altLang="it-IT" sz="2500" dirty="0">
                <a:latin typeface="Times New Roman" panose="02020603050405020304" pitchFamily="18" charset="0"/>
                <a:cs typeface="Times New Roman" panose="02020603050405020304" pitchFamily="18" charset="0"/>
              </a:rPr>
              <a:t>tasso annuo di inflazione</a:t>
            </a:r>
          </a:p>
          <a:p>
            <a:pPr marL="355600" indent="-355600">
              <a:spcBef>
                <a:spcPts val="600"/>
              </a:spcBef>
              <a:spcAft>
                <a:spcPts val="600"/>
              </a:spcAft>
              <a:buFont typeface="Wingdings" pitchFamily="2" charset="2"/>
              <a:buChar char="Ø"/>
            </a:pPr>
            <a:r>
              <a:rPr lang="it-IT" altLang="it-IT" sz="2500" dirty="0">
                <a:latin typeface="Times New Roman" panose="02020603050405020304" pitchFamily="18" charset="0"/>
                <a:cs typeface="Times New Roman" panose="02020603050405020304" pitchFamily="18" charset="0"/>
              </a:rPr>
              <a:t>tasso tecnico della prestazione di LTC (rendimento delle attività a copertura)</a:t>
            </a:r>
          </a:p>
          <a:p>
            <a:pPr marL="355600" indent="-355600" algn="just">
              <a:spcBef>
                <a:spcPts val="600"/>
              </a:spcBef>
              <a:buFont typeface="Wingdings" pitchFamily="2" charset="2"/>
              <a:buChar char="Ø"/>
            </a:pPr>
            <a:r>
              <a:rPr lang="it-IT" altLang="it-IT" sz="2500" dirty="0">
                <a:latin typeface="Times New Roman" panose="02020603050405020304" pitchFamily="18" charset="0"/>
                <a:cs typeface="Times New Roman" panose="02020603050405020304" pitchFamily="18" charset="0"/>
              </a:rPr>
              <a:t>età limite per il diritto alla prestazione (età limite entro la quale deve comparire la non autosufficienza)</a:t>
            </a:r>
          </a:p>
          <a:p>
            <a:endParaRPr lang="it-IT" dirty="0"/>
          </a:p>
        </p:txBody>
      </p:sp>
      <p:sp>
        <p:nvSpPr>
          <p:cNvPr id="4" name="Segnaposto numero diapositiva 3">
            <a:extLst>
              <a:ext uri="{FF2B5EF4-FFF2-40B4-BE49-F238E27FC236}">
                <a16:creationId xmlns:a16="http://schemas.microsoft.com/office/drawing/2014/main" id="{8B55BF94-D161-5F99-CB11-DBB013F69D3E}"/>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18</a:t>
            </a:fld>
            <a:endParaRPr lang="it-IT" sz="1200" dirty="0">
              <a:solidFill>
                <a:schemeClr val="tx1">
                  <a:tint val="75000"/>
                </a:schemeClr>
              </a:solidFill>
            </a:endParaRPr>
          </a:p>
        </p:txBody>
      </p:sp>
      <p:sp>
        <p:nvSpPr>
          <p:cNvPr id="5" name="Rettangolo 5">
            <a:extLst>
              <a:ext uri="{FF2B5EF4-FFF2-40B4-BE49-F238E27FC236}">
                <a16:creationId xmlns:a16="http://schemas.microsoft.com/office/drawing/2014/main" id="{877F5448-41CB-E7DB-00F1-EB7FE9FA21C1}"/>
              </a:ext>
            </a:extLst>
          </p:cNvPr>
          <p:cNvSpPr>
            <a:spLocks noChangeArrowheads="1"/>
          </p:cNvSpPr>
          <p:nvPr/>
        </p:nvSpPr>
        <p:spPr bwMode="auto">
          <a:xfrm>
            <a:off x="487165" y="270985"/>
            <a:ext cx="8643938"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lnSpc>
                <a:spcPct val="90000"/>
              </a:lnSpc>
              <a:spcBef>
                <a:spcPct val="0"/>
              </a:spcBef>
            </a:pPr>
            <a:r>
              <a:rPr lang="it-IT" alt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ea typeface="+mj-ea"/>
                <a:cs typeface="Times New Roman" panose="02020603050405020304" pitchFamily="18" charset="0"/>
              </a:rPr>
              <a:t>Le basi tecniche</a:t>
            </a:r>
          </a:p>
        </p:txBody>
      </p:sp>
    </p:spTree>
    <p:extLst>
      <p:ext uri="{BB962C8B-B14F-4D97-AF65-F5344CB8AC3E}">
        <p14:creationId xmlns:p14="http://schemas.microsoft.com/office/powerpoint/2010/main" val="2084720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0859AF-6335-4780-A6C8-E431D14195AB}"/>
              </a:ext>
            </a:extLst>
          </p:cNvPr>
          <p:cNvSpPr>
            <a:spLocks noGrp="1"/>
          </p:cNvSpPr>
          <p:nvPr>
            <p:ph type="title"/>
          </p:nvPr>
        </p:nvSpPr>
        <p:spPr>
          <a:xfrm>
            <a:off x="421890" y="225531"/>
            <a:ext cx="8090154" cy="677963"/>
          </a:xfrm>
        </p:spPr>
        <p:txBody>
          <a:bodyPr>
            <a:noAutofit/>
          </a:bodyPr>
          <a:lstStyle/>
          <a:p>
            <a:r>
              <a:rPr lang="it-IT" alt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Scelta del sistema di finanziamento</a:t>
            </a:r>
            <a:endPar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endParaRPr>
          </a:p>
        </p:txBody>
      </p:sp>
      <p:sp>
        <p:nvSpPr>
          <p:cNvPr id="7" name="Freccia a pentagono 6">
            <a:extLst>
              <a:ext uri="{FF2B5EF4-FFF2-40B4-BE49-F238E27FC236}">
                <a16:creationId xmlns:a16="http://schemas.microsoft.com/office/drawing/2014/main" id="{F1FA39E6-7E37-4DB6-819B-0ABA273249A5}"/>
              </a:ext>
            </a:extLst>
          </p:cNvPr>
          <p:cNvSpPr/>
          <p:nvPr/>
        </p:nvSpPr>
        <p:spPr>
          <a:xfrm>
            <a:off x="2036360" y="1669260"/>
            <a:ext cx="2253593" cy="509451"/>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it-IT" sz="1650" b="1" dirty="0">
                <a:solidFill>
                  <a:schemeClr val="bg1"/>
                </a:solidFill>
                <a:latin typeface="Times New Roman" panose="02020603050405020304" pitchFamily="18" charset="0"/>
                <a:ea typeface="Calibri" pitchFamily="34" charset="0"/>
                <a:cs typeface="Times New Roman" panose="02020603050405020304" pitchFamily="18" charset="0"/>
              </a:rPr>
              <a:t>Capitalizzazione </a:t>
            </a:r>
          </a:p>
          <a:p>
            <a:r>
              <a:rPr lang="it-IT" sz="1650" b="1" dirty="0">
                <a:solidFill>
                  <a:schemeClr val="bg1"/>
                </a:solidFill>
                <a:latin typeface="Times New Roman" panose="02020603050405020304" pitchFamily="18" charset="0"/>
                <a:ea typeface="Calibri" pitchFamily="34" charset="0"/>
                <a:cs typeface="Times New Roman" panose="02020603050405020304" pitchFamily="18" charset="0"/>
              </a:rPr>
              <a:t>individuale</a:t>
            </a:r>
          </a:p>
        </p:txBody>
      </p:sp>
      <p:sp>
        <p:nvSpPr>
          <p:cNvPr id="8" name="Freccia a pentagono 7">
            <a:extLst>
              <a:ext uri="{FF2B5EF4-FFF2-40B4-BE49-F238E27FC236}">
                <a16:creationId xmlns:a16="http://schemas.microsoft.com/office/drawing/2014/main" id="{A6EA77B8-C919-4098-AB31-0726DDEB2BF3}"/>
              </a:ext>
            </a:extLst>
          </p:cNvPr>
          <p:cNvSpPr/>
          <p:nvPr/>
        </p:nvSpPr>
        <p:spPr>
          <a:xfrm>
            <a:off x="2036360" y="2689751"/>
            <a:ext cx="2245889" cy="509451"/>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it-IT" sz="1650" b="1" dirty="0">
                <a:solidFill>
                  <a:schemeClr val="bg1"/>
                </a:solidFill>
                <a:latin typeface="Times New Roman" panose="02020603050405020304" pitchFamily="18" charset="0"/>
                <a:cs typeface="Times New Roman" panose="02020603050405020304" pitchFamily="18" charset="0"/>
              </a:rPr>
              <a:t>Capitalizzazione </a:t>
            </a:r>
          </a:p>
          <a:p>
            <a:r>
              <a:rPr lang="it-IT" sz="1650" b="1" dirty="0">
                <a:solidFill>
                  <a:schemeClr val="bg1"/>
                </a:solidFill>
                <a:latin typeface="Times New Roman" panose="02020603050405020304" pitchFamily="18" charset="0"/>
                <a:cs typeface="Times New Roman" panose="02020603050405020304" pitchFamily="18" charset="0"/>
              </a:rPr>
              <a:t>collettiva</a:t>
            </a:r>
          </a:p>
        </p:txBody>
      </p:sp>
      <p:sp>
        <p:nvSpPr>
          <p:cNvPr id="9" name="Freccia a pentagono 8">
            <a:extLst>
              <a:ext uri="{FF2B5EF4-FFF2-40B4-BE49-F238E27FC236}">
                <a16:creationId xmlns:a16="http://schemas.microsoft.com/office/drawing/2014/main" id="{750A21E6-F74C-444C-AF7A-2D6EE95F7FE2}"/>
              </a:ext>
            </a:extLst>
          </p:cNvPr>
          <p:cNvSpPr/>
          <p:nvPr/>
        </p:nvSpPr>
        <p:spPr>
          <a:xfrm>
            <a:off x="2036359" y="3710242"/>
            <a:ext cx="2245889" cy="509451"/>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it-IT" sz="1650" b="1" dirty="0">
                <a:solidFill>
                  <a:schemeClr val="bg1"/>
                </a:solidFill>
                <a:latin typeface="Times New Roman" panose="02020603050405020304" pitchFamily="18" charset="0"/>
                <a:cs typeface="Times New Roman" panose="02020603050405020304" pitchFamily="18" charset="0"/>
              </a:rPr>
              <a:t>Ripartizione</a:t>
            </a:r>
          </a:p>
        </p:txBody>
      </p:sp>
      <p:sp>
        <p:nvSpPr>
          <p:cNvPr id="10" name="Freccia a pentagono 9">
            <a:extLst>
              <a:ext uri="{FF2B5EF4-FFF2-40B4-BE49-F238E27FC236}">
                <a16:creationId xmlns:a16="http://schemas.microsoft.com/office/drawing/2014/main" id="{AB59B024-306F-4350-9115-DB1CDBF84854}"/>
              </a:ext>
            </a:extLst>
          </p:cNvPr>
          <p:cNvSpPr/>
          <p:nvPr/>
        </p:nvSpPr>
        <p:spPr>
          <a:xfrm>
            <a:off x="2036358" y="4679290"/>
            <a:ext cx="2245890" cy="509451"/>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it-IT" sz="1650" b="1" dirty="0">
                <a:solidFill>
                  <a:schemeClr val="bg1"/>
                </a:solidFill>
                <a:latin typeface="Times New Roman" panose="02020603050405020304" pitchFamily="18" charset="0"/>
                <a:cs typeface="Times New Roman" panose="02020603050405020304" pitchFamily="18" charset="0"/>
              </a:rPr>
              <a:t>Ripartizione dei capitali di copertura</a:t>
            </a:r>
          </a:p>
        </p:txBody>
      </p:sp>
      <p:sp>
        <p:nvSpPr>
          <p:cNvPr id="11" name="Rettangolo con angoli arrotondati 10">
            <a:extLst>
              <a:ext uri="{FF2B5EF4-FFF2-40B4-BE49-F238E27FC236}">
                <a16:creationId xmlns:a16="http://schemas.microsoft.com/office/drawing/2014/main" id="{573B459F-55A1-4F99-BEF2-73C65EA461DA}"/>
              </a:ext>
            </a:extLst>
          </p:cNvPr>
          <p:cNvSpPr/>
          <p:nvPr/>
        </p:nvSpPr>
        <p:spPr>
          <a:xfrm>
            <a:off x="4405745" y="1539928"/>
            <a:ext cx="6142182" cy="7681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lnSpc>
                <a:spcPct val="80000"/>
              </a:lnSpc>
              <a:spcBef>
                <a:spcPct val="50000"/>
              </a:spcBef>
              <a:buFont typeface="Arial" charset="0"/>
              <a:buNone/>
            </a:pPr>
            <a:r>
              <a:rPr lang="it-IT" sz="1600" dirty="0">
                <a:solidFill>
                  <a:schemeClr val="tx1"/>
                </a:solidFill>
                <a:latin typeface="Times New Roman" panose="02020603050405020304" pitchFamily="18" charset="0"/>
                <a:cs typeface="Times New Roman" panose="02020603050405020304" pitchFamily="18" charset="0"/>
                <a:sym typeface="Wingdings" pitchFamily="2" charset="2"/>
              </a:rPr>
              <a:t>Soluzione attualmente scelta dai Fondi pensione (premio unico al pensionamento, prestazione in funzione del premio versato)</a:t>
            </a:r>
          </a:p>
        </p:txBody>
      </p:sp>
      <p:sp>
        <p:nvSpPr>
          <p:cNvPr id="12" name="Rettangolo con angoli arrotondati 11">
            <a:extLst>
              <a:ext uri="{FF2B5EF4-FFF2-40B4-BE49-F238E27FC236}">
                <a16:creationId xmlns:a16="http://schemas.microsoft.com/office/drawing/2014/main" id="{3C4F9539-C07A-4AA1-B8D3-0574897765D6}"/>
              </a:ext>
            </a:extLst>
          </p:cNvPr>
          <p:cNvSpPr/>
          <p:nvPr/>
        </p:nvSpPr>
        <p:spPr>
          <a:xfrm>
            <a:off x="4405745" y="2576102"/>
            <a:ext cx="6142182" cy="73674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lnSpc>
                <a:spcPct val="80000"/>
              </a:lnSpc>
              <a:spcBef>
                <a:spcPct val="50000"/>
              </a:spcBef>
            </a:pPr>
            <a:r>
              <a:rPr lang="it-IT" sz="1600" dirty="0">
                <a:solidFill>
                  <a:schemeClr val="tx1"/>
                </a:solidFill>
                <a:latin typeface="Times New Roman" panose="02020603050405020304" pitchFamily="18" charset="0"/>
                <a:cs typeface="Times New Roman" panose="02020603050405020304" pitchFamily="18" charset="0"/>
              </a:rPr>
              <a:t>Soluzione attualmente scelta da contratti collettivi (adesione obbligatoria, premio annuo pagato in funzione del reddito, importo della prestazione non strettamente legato ai premi versati)</a:t>
            </a:r>
          </a:p>
        </p:txBody>
      </p:sp>
      <p:sp>
        <p:nvSpPr>
          <p:cNvPr id="13" name="Rettangolo con angoli arrotondati 12">
            <a:extLst>
              <a:ext uri="{FF2B5EF4-FFF2-40B4-BE49-F238E27FC236}">
                <a16:creationId xmlns:a16="http://schemas.microsoft.com/office/drawing/2014/main" id="{3361CA86-38B3-4CEB-B557-CE4968A36AF5}"/>
              </a:ext>
            </a:extLst>
          </p:cNvPr>
          <p:cNvSpPr/>
          <p:nvPr/>
        </p:nvSpPr>
        <p:spPr>
          <a:xfrm>
            <a:off x="4405744" y="3556814"/>
            <a:ext cx="6142183" cy="81630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lnSpc>
                <a:spcPct val="80000"/>
              </a:lnSpc>
              <a:spcBef>
                <a:spcPct val="50000"/>
              </a:spcBef>
            </a:pPr>
            <a:r>
              <a:rPr lang="it-IT" sz="1600" dirty="0">
                <a:solidFill>
                  <a:schemeClr val="tx1"/>
                </a:solidFill>
                <a:latin typeface="Times New Roman" panose="02020603050405020304" pitchFamily="18" charset="0"/>
                <a:cs typeface="Times New Roman" panose="02020603050405020304" pitchFamily="18" charset="0"/>
                <a:sym typeface="Wingdings" pitchFamily="2" charset="2"/>
              </a:rPr>
              <a:t>Soluzione attualmente scelta dai Fondi sanitari (premio annuo utilizzato per copertura spese di non autosufficienza temporanea dell’anno) possibilità di destinare parte delle risorse ad una polizza per LTC</a:t>
            </a:r>
            <a:endParaRPr lang="it-IT" sz="1600" dirty="0">
              <a:solidFill>
                <a:schemeClr val="tx1"/>
              </a:solidFill>
              <a:latin typeface="Times New Roman" panose="02020603050405020304" pitchFamily="18" charset="0"/>
              <a:cs typeface="Times New Roman" panose="02020603050405020304" pitchFamily="18" charset="0"/>
            </a:endParaRPr>
          </a:p>
        </p:txBody>
      </p:sp>
      <p:sp>
        <p:nvSpPr>
          <p:cNvPr id="14" name="Rettangolo con angoli arrotondati 13">
            <a:extLst>
              <a:ext uri="{FF2B5EF4-FFF2-40B4-BE49-F238E27FC236}">
                <a16:creationId xmlns:a16="http://schemas.microsoft.com/office/drawing/2014/main" id="{EC518D6B-AA51-407E-BA02-89F09E83356A}"/>
              </a:ext>
            </a:extLst>
          </p:cNvPr>
          <p:cNvSpPr/>
          <p:nvPr/>
        </p:nvSpPr>
        <p:spPr>
          <a:xfrm>
            <a:off x="4405744" y="4565641"/>
            <a:ext cx="6142183" cy="73674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lnSpc>
                <a:spcPct val="80000"/>
              </a:lnSpc>
              <a:spcBef>
                <a:spcPct val="50000"/>
              </a:spcBef>
            </a:pPr>
            <a:r>
              <a:rPr lang="it-IT" sz="1600" dirty="0">
                <a:solidFill>
                  <a:schemeClr val="tx1"/>
                </a:solidFill>
                <a:latin typeface="Times New Roman" panose="02020603050405020304" pitchFamily="18" charset="0"/>
                <a:cs typeface="Times New Roman" panose="02020603050405020304" pitchFamily="18" charset="0"/>
                <a:sym typeface="Wingdings" pitchFamily="2" charset="2"/>
              </a:rPr>
              <a:t>Soluzione attualmente scelta dai Fondi sanitari per LTC assicurati (premio annuo utilizzato per copertura Valore Attuale Oneri nuove prestazioni dell’anno)</a:t>
            </a:r>
          </a:p>
        </p:txBody>
      </p:sp>
      <p:sp>
        <p:nvSpPr>
          <p:cNvPr id="4" name="Segnaposto numero diapositiva 3">
            <a:extLst>
              <a:ext uri="{FF2B5EF4-FFF2-40B4-BE49-F238E27FC236}">
                <a16:creationId xmlns:a16="http://schemas.microsoft.com/office/drawing/2014/main" id="{C288BD08-C597-CAD3-3171-652214711BE3}"/>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19</a:t>
            </a:fld>
            <a:endParaRPr lang="it-IT" sz="1200" dirty="0">
              <a:solidFill>
                <a:schemeClr val="tx1">
                  <a:tint val="75000"/>
                </a:schemeClr>
              </a:solidFill>
            </a:endParaRPr>
          </a:p>
        </p:txBody>
      </p:sp>
    </p:spTree>
    <p:extLst>
      <p:ext uri="{BB962C8B-B14F-4D97-AF65-F5344CB8AC3E}">
        <p14:creationId xmlns:p14="http://schemas.microsoft.com/office/powerpoint/2010/main" val="28915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rgbClr val="00664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Segnaposto numero diapositiva 1">
            <a:extLst>
              <a:ext uri="{FF2B5EF4-FFF2-40B4-BE49-F238E27FC236}">
                <a16:creationId xmlns:a16="http://schemas.microsoft.com/office/drawing/2014/main" id="{B035A321-FE33-46F6-BC86-8D2FF17DC1B6}"/>
              </a:ext>
            </a:extLst>
          </p:cNvPr>
          <p:cNvSpPr>
            <a:spLocks noGrp="1"/>
          </p:cNvSpPr>
          <p:nvPr>
            <p:ph type="sldNum" sz="quarter" idx="12"/>
          </p:nvPr>
        </p:nvSpPr>
        <p:spPr/>
        <p:txBody>
          <a:bodyPr/>
          <a:lstStyle/>
          <a:p>
            <a:fld id="{3D9C488E-BBED-4B2D-BB7D-60C9E2B3852F}" type="slidenum">
              <a:rPr lang="it-IT" smtClean="0"/>
              <a:t>2</a:t>
            </a:fld>
            <a:endParaRPr lang="it-IT"/>
          </a:p>
        </p:txBody>
      </p:sp>
      <p:pic>
        <p:nvPicPr>
          <p:cNvPr id="8" name="Immagine 7">
            <a:extLst>
              <a:ext uri="{FF2B5EF4-FFF2-40B4-BE49-F238E27FC236}">
                <a16:creationId xmlns:a16="http://schemas.microsoft.com/office/drawing/2014/main" id="{E09F2AC5-8A99-64B6-5203-EE7E8ED6DA07}"/>
              </a:ext>
            </a:extLst>
          </p:cNvPr>
          <p:cNvPicPr>
            <a:picLocks noChangeAspect="1"/>
          </p:cNvPicPr>
          <p:nvPr/>
        </p:nvPicPr>
        <p:blipFill>
          <a:blip r:embed="rId2"/>
          <a:stretch>
            <a:fillRect/>
          </a:stretch>
        </p:blipFill>
        <p:spPr>
          <a:xfrm>
            <a:off x="10192554" y="43286"/>
            <a:ext cx="1834813" cy="1005281"/>
          </a:xfrm>
          <a:prstGeom prst="rect">
            <a:avLst/>
          </a:prstGeom>
        </p:spPr>
      </p:pic>
      <p:sp>
        <p:nvSpPr>
          <p:cNvPr id="3" name="CasellaDiTesto 2">
            <a:extLst>
              <a:ext uri="{FF2B5EF4-FFF2-40B4-BE49-F238E27FC236}">
                <a16:creationId xmlns:a16="http://schemas.microsoft.com/office/drawing/2014/main" id="{F2BCEA00-5EE0-59DE-FF0A-FB6B5FA03E6E}"/>
              </a:ext>
            </a:extLst>
          </p:cNvPr>
          <p:cNvSpPr txBox="1"/>
          <p:nvPr/>
        </p:nvSpPr>
        <p:spPr>
          <a:xfrm>
            <a:off x="1341768" y="2324491"/>
            <a:ext cx="10480118" cy="2928257"/>
          </a:xfrm>
          <a:prstGeom prst="rect">
            <a:avLst/>
          </a:prstGeom>
        </p:spPr>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lang="it-IT" sz="5400" b="1" dirty="0">
                <a:ln/>
                <a:solidFill>
                  <a:prstClr val="black"/>
                </a:solidFill>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Le principali problematiche di un modello attuariale per la LTC</a:t>
            </a:r>
            <a:endParaRPr kumimoji="0" lang="it-IT" sz="5400" b="1" i="0" u="none" strike="noStrike" kern="1200" cap="none" spc="0" normalizeH="0" baseline="0" dirty="0">
              <a:ln/>
              <a:solidFill>
                <a:prstClr val="black"/>
              </a:solidFill>
              <a:effectLst>
                <a:glow>
                  <a:srgbClr val="4472C4"/>
                </a:glow>
                <a:outerShdw blurRad="63500" dist="88900" dir="9000000" algn="ctr" rotWithShape="0">
                  <a:srgbClr val="000000">
                    <a:alpha val="36000"/>
                  </a:srgbClr>
                </a:outerShdw>
                <a:reflection stA="17000" endPos="65000" dist="50800" dir="5400000" sy="-100000" algn="bl" rotWithShape="0"/>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0068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50130" y="236269"/>
            <a:ext cx="10515600" cy="623106"/>
          </a:xfrm>
        </p:spPr>
        <p:txBody>
          <a:bodyPr>
            <a:normAutofit/>
          </a:bodyPr>
          <a:lstStyle/>
          <a:p>
            <a:r>
              <a:rPr lang="it-IT" alt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Impostazione delle valutazioni preliminari</a:t>
            </a:r>
            <a:endPar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endParaRPr>
          </a:p>
        </p:txBody>
      </p:sp>
      <p:sp>
        <p:nvSpPr>
          <p:cNvPr id="6" name="Segnaposto testo 2"/>
          <p:cNvSpPr txBox="1">
            <a:spLocks/>
          </p:cNvSpPr>
          <p:nvPr/>
        </p:nvSpPr>
        <p:spPr>
          <a:xfrm>
            <a:off x="1775520" y="1362881"/>
            <a:ext cx="8286750" cy="930621"/>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spcBef>
                <a:spcPct val="0"/>
              </a:spcBef>
              <a:buNone/>
              <a:defRPr/>
            </a:pPr>
            <a:r>
              <a:rPr lang="it-IT" altLang="it-IT" sz="2900" b="1" dirty="0">
                <a:latin typeface="Times New Roman" panose="02020603050405020304" pitchFamily="18" charset="0"/>
                <a:ea typeface="Calibri" panose="020F0502020204030204" pitchFamily="34" charset="0"/>
                <a:cs typeface="Times New Roman" panose="02020603050405020304" pitchFamily="18" charset="0"/>
              </a:rPr>
              <a:t>Ai fini di una prima analisi delle possibili prestazioni di LTC da introdurre, è necessario definire le seguenti impostazioni:</a:t>
            </a:r>
            <a:r>
              <a:rPr lang="it-IT" altLang="it-IT" sz="2000" b="1" dirty="0">
                <a:solidFill>
                  <a:srgbClr val="000066"/>
                </a:solidFill>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8" name="Rectangle 5"/>
          <p:cNvSpPr>
            <a:spLocks noChangeArrowheads="1"/>
          </p:cNvSpPr>
          <p:nvPr/>
        </p:nvSpPr>
        <p:spPr bwMode="auto">
          <a:xfrm>
            <a:off x="2061717" y="2491363"/>
            <a:ext cx="2570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AutoNum type="arabicPeriod"/>
            </a:pPr>
            <a:r>
              <a:rPr lang="it-IT" altLang="it-IT" sz="1800" b="1" dirty="0">
                <a:latin typeface="Times New Roman" panose="02020603050405020304" pitchFamily="18" charset="0"/>
                <a:cs typeface="Times New Roman" panose="02020603050405020304" pitchFamily="18" charset="0"/>
              </a:rPr>
              <a:t>Suddivisione gruppi</a:t>
            </a:r>
          </a:p>
        </p:txBody>
      </p:sp>
      <p:sp>
        <p:nvSpPr>
          <p:cNvPr id="9" name="Rectangle 5"/>
          <p:cNvSpPr>
            <a:spLocks noChangeArrowheads="1"/>
          </p:cNvSpPr>
          <p:nvPr/>
        </p:nvSpPr>
        <p:spPr bwMode="auto">
          <a:xfrm>
            <a:off x="5735638" y="2160589"/>
            <a:ext cx="2527300" cy="1277937"/>
          </a:xfrm>
          <a:prstGeom prst="rect">
            <a:avLst/>
          </a:prstGeom>
          <a:noFill/>
          <a:ln>
            <a:noFill/>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it-IT" altLang="it-IT" b="1" u="sng" dirty="0">
                <a:latin typeface="Times New Roman" panose="02020603050405020304" pitchFamily="18" charset="0"/>
                <a:ea typeface="Calibri" panose="020F0502020204030204" pitchFamily="34" charset="0"/>
                <a:cs typeface="Times New Roman" panose="02020603050405020304" pitchFamily="18" charset="0"/>
              </a:rPr>
              <a:t>Due collettività</a:t>
            </a:r>
            <a:r>
              <a:rPr lang="it-IT" altLang="it-IT" b="1" dirty="0">
                <a:latin typeface="Times New Roman" panose="02020603050405020304" pitchFamily="18" charset="0"/>
                <a:ea typeface="Calibri" panose="020F0502020204030204" pitchFamily="34" charset="0"/>
                <a:cs typeface="Times New Roman" panose="02020603050405020304" pitchFamily="18" charset="0"/>
              </a:rPr>
              <a:t>:</a:t>
            </a:r>
          </a:p>
          <a:p>
            <a:pPr>
              <a:spcBef>
                <a:spcPts val="600"/>
              </a:spcBef>
              <a:defRPr/>
            </a:pPr>
            <a:r>
              <a:rPr lang="it-IT" altLang="it-IT" b="1" dirty="0">
                <a:latin typeface="Times New Roman" panose="02020603050405020304" pitchFamily="18" charset="0"/>
                <a:ea typeface="Calibri" panose="020F0502020204030204" pitchFamily="34" charset="0"/>
                <a:cs typeface="Times New Roman" panose="02020603050405020304" pitchFamily="18" charset="0"/>
              </a:rPr>
              <a:t>- Attivi</a:t>
            </a:r>
          </a:p>
          <a:p>
            <a:pPr>
              <a:defRPr/>
            </a:pPr>
            <a:r>
              <a:rPr lang="it-IT" altLang="it-IT" b="1" dirty="0">
                <a:latin typeface="Times New Roman" panose="02020603050405020304" pitchFamily="18" charset="0"/>
                <a:ea typeface="Calibri" panose="020F0502020204030204" pitchFamily="34" charset="0"/>
                <a:cs typeface="Times New Roman" panose="02020603050405020304" pitchFamily="18" charset="0"/>
              </a:rPr>
              <a:t>- Pensionati</a:t>
            </a:r>
          </a:p>
          <a:p>
            <a:pPr marL="285750" indent="-285750">
              <a:buFontTx/>
              <a:buChar char="-"/>
              <a:defRPr/>
            </a:pPr>
            <a:endParaRPr lang="it-IT" altLang="it-IT" b="1" dirty="0">
              <a:solidFill>
                <a:srgbClr val="000066"/>
              </a:solidFill>
              <a:latin typeface="Calibri" panose="020F0502020204030204" pitchFamily="34" charset="0"/>
              <a:ea typeface="Calibri" panose="020F0502020204030204" pitchFamily="34" charset="0"/>
              <a:cs typeface="Calibri" panose="020F0502020204030204" pitchFamily="34" charset="0"/>
            </a:endParaRPr>
          </a:p>
        </p:txBody>
      </p:sp>
      <p:sp>
        <p:nvSpPr>
          <p:cNvPr id="10" name="Rectangle 5"/>
          <p:cNvSpPr>
            <a:spLocks noChangeArrowheads="1"/>
          </p:cNvSpPr>
          <p:nvPr/>
        </p:nvSpPr>
        <p:spPr bwMode="auto">
          <a:xfrm>
            <a:off x="2061717" y="3429000"/>
            <a:ext cx="345239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AutoNum type="arabicPeriod" startAt="2"/>
            </a:pPr>
            <a:r>
              <a:rPr lang="it-IT" altLang="it-IT" sz="1800" b="1" dirty="0">
                <a:latin typeface="Times New Roman" panose="02020603050405020304" pitchFamily="18" charset="0"/>
                <a:cs typeface="Times New Roman" panose="02020603050405020304" pitchFamily="18" charset="0"/>
              </a:rPr>
              <a:t>Andamento della popolazione degli iscritti in attività</a:t>
            </a:r>
          </a:p>
        </p:txBody>
      </p:sp>
      <p:sp>
        <p:nvSpPr>
          <p:cNvPr id="12" name="Rectangle 5"/>
          <p:cNvSpPr>
            <a:spLocks noChangeArrowheads="1"/>
          </p:cNvSpPr>
          <p:nvPr/>
        </p:nvSpPr>
        <p:spPr bwMode="auto">
          <a:xfrm>
            <a:off x="2067186" y="4673601"/>
            <a:ext cx="3135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AutoNum type="arabicPeriod" startAt="3"/>
            </a:pPr>
            <a:r>
              <a:rPr lang="it-IT" altLang="it-IT" sz="1800" b="1" dirty="0">
                <a:latin typeface="Times New Roman" panose="02020603050405020304" pitchFamily="18" charset="0"/>
                <a:cs typeface="Times New Roman" panose="02020603050405020304" pitchFamily="18" charset="0"/>
              </a:rPr>
              <a:t>Età limite di assicurazione</a:t>
            </a:r>
          </a:p>
        </p:txBody>
      </p:sp>
      <p:sp>
        <p:nvSpPr>
          <p:cNvPr id="13" name="Rectangle 5"/>
          <p:cNvSpPr>
            <a:spLocks noChangeArrowheads="1"/>
          </p:cNvSpPr>
          <p:nvPr/>
        </p:nvSpPr>
        <p:spPr bwMode="auto">
          <a:xfrm>
            <a:off x="2061717" y="5430838"/>
            <a:ext cx="3135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AutoNum type="arabicPeriod" startAt="4"/>
            </a:pPr>
            <a:r>
              <a:rPr lang="it-IT" altLang="it-IT" sz="1800" b="1" dirty="0">
                <a:latin typeface="Times New Roman" panose="02020603050405020304" pitchFamily="18" charset="0"/>
                <a:cs typeface="Times New Roman" panose="02020603050405020304" pitchFamily="18" charset="0"/>
              </a:rPr>
              <a:t>Periodo di valutazione</a:t>
            </a:r>
          </a:p>
        </p:txBody>
      </p:sp>
      <p:sp>
        <p:nvSpPr>
          <p:cNvPr id="14" name="Rectangle 5"/>
          <p:cNvSpPr>
            <a:spLocks noChangeArrowheads="1"/>
          </p:cNvSpPr>
          <p:nvPr/>
        </p:nvSpPr>
        <p:spPr bwMode="auto">
          <a:xfrm>
            <a:off x="5735638" y="3362147"/>
            <a:ext cx="475138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it-IT" altLang="it-IT" sz="1800" b="1" dirty="0">
                <a:latin typeface="Times New Roman" panose="02020603050405020304" pitchFamily="18" charset="0"/>
                <a:cs typeface="Times New Roman" panose="02020603050405020304" pitchFamily="18" charset="0"/>
              </a:rPr>
              <a:t>Gruppo chiuso</a:t>
            </a:r>
          </a:p>
          <a:p>
            <a:pPr eaLnBrk="1" hangingPunct="1">
              <a:spcBef>
                <a:spcPct val="0"/>
              </a:spcBef>
              <a:buFontTx/>
              <a:buNone/>
            </a:pPr>
            <a:r>
              <a:rPr lang="it-IT" altLang="it-IT" sz="1800" b="1" dirty="0">
                <a:latin typeface="Times New Roman" panose="02020603050405020304" pitchFamily="18" charset="0"/>
                <a:cs typeface="Times New Roman" panose="02020603050405020304" pitchFamily="18" charset="0"/>
              </a:rPr>
              <a:t>Gruppo aperto (popolazione numericamente</a:t>
            </a:r>
          </a:p>
          <a:p>
            <a:pPr eaLnBrk="1" hangingPunct="1">
              <a:spcBef>
                <a:spcPct val="0"/>
              </a:spcBef>
              <a:buFontTx/>
              <a:buNone/>
            </a:pPr>
            <a:r>
              <a:rPr lang="it-IT" altLang="it-IT" sz="1800" b="1" dirty="0">
                <a:latin typeface="Times New Roman" panose="02020603050405020304" pitchFamily="18" charset="0"/>
                <a:cs typeface="Times New Roman" panose="02020603050405020304" pitchFamily="18" charset="0"/>
              </a:rPr>
              <a:t>costante con previsione di nuovi ingressi </a:t>
            </a:r>
          </a:p>
          <a:p>
            <a:pPr eaLnBrk="1" hangingPunct="1">
              <a:spcBef>
                <a:spcPct val="0"/>
              </a:spcBef>
              <a:buFontTx/>
              <a:buNone/>
            </a:pPr>
            <a:r>
              <a:rPr lang="it-IT" altLang="it-IT" sz="1800" b="1" dirty="0">
                <a:latin typeface="Times New Roman" panose="02020603050405020304" pitchFamily="18" charset="0"/>
                <a:cs typeface="Times New Roman" panose="02020603050405020304" pitchFamily="18" charset="0"/>
              </a:rPr>
              <a:t>dall’esterno della collettività)</a:t>
            </a:r>
          </a:p>
        </p:txBody>
      </p:sp>
      <p:sp>
        <p:nvSpPr>
          <p:cNvPr id="15" name="Rectangle 5"/>
          <p:cNvSpPr>
            <a:spLocks noChangeArrowheads="1"/>
          </p:cNvSpPr>
          <p:nvPr/>
        </p:nvSpPr>
        <p:spPr bwMode="auto">
          <a:xfrm>
            <a:off x="5789614" y="4673601"/>
            <a:ext cx="24542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ts val="600"/>
              </a:spcBef>
              <a:buNone/>
            </a:pPr>
            <a:r>
              <a:rPr lang="it-IT" altLang="it-IT" sz="1800" b="1" dirty="0">
                <a:latin typeface="Times New Roman" panose="02020603050405020304" pitchFamily="18" charset="0"/>
                <a:cs typeface="Times New Roman" panose="02020603050405020304" pitchFamily="18" charset="0"/>
              </a:rPr>
              <a:t>Fino a 80 anni di età – vita intera</a:t>
            </a:r>
          </a:p>
        </p:txBody>
      </p:sp>
      <p:sp>
        <p:nvSpPr>
          <p:cNvPr id="16" name="Rectangle 5"/>
          <p:cNvSpPr>
            <a:spLocks noChangeArrowheads="1"/>
          </p:cNvSpPr>
          <p:nvPr/>
        </p:nvSpPr>
        <p:spPr bwMode="auto">
          <a:xfrm>
            <a:off x="5772151" y="5430839"/>
            <a:ext cx="2454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ts val="600"/>
              </a:spcBef>
              <a:buNone/>
            </a:pPr>
            <a:r>
              <a:rPr lang="it-IT" altLang="it-IT" sz="1800" b="1" dirty="0">
                <a:latin typeface="Times New Roman" panose="02020603050405020304" pitchFamily="18" charset="0"/>
                <a:cs typeface="Times New Roman" panose="02020603050405020304" pitchFamily="18" charset="0"/>
              </a:rPr>
              <a:t>Anni di proiezioni</a:t>
            </a:r>
          </a:p>
        </p:txBody>
      </p:sp>
      <p:sp>
        <p:nvSpPr>
          <p:cNvPr id="4" name="Segnaposto numero diapositiva 3">
            <a:extLst>
              <a:ext uri="{FF2B5EF4-FFF2-40B4-BE49-F238E27FC236}">
                <a16:creationId xmlns:a16="http://schemas.microsoft.com/office/drawing/2014/main" id="{AA838E8D-C8AA-73ED-5EF0-682EF04BA27B}"/>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20</a:t>
            </a:fld>
            <a:endParaRPr lang="it-IT" sz="1200" dirty="0">
              <a:solidFill>
                <a:schemeClr val="tx1">
                  <a:tint val="75000"/>
                </a:schemeClr>
              </a:solidFill>
            </a:endParaRPr>
          </a:p>
        </p:txBody>
      </p:sp>
    </p:spTree>
    <p:extLst>
      <p:ext uri="{BB962C8B-B14F-4D97-AF65-F5344CB8AC3E}">
        <p14:creationId xmlns:p14="http://schemas.microsoft.com/office/powerpoint/2010/main" val="3140735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621956" y="1050302"/>
            <a:ext cx="10753579" cy="5116468"/>
          </a:xfrm>
        </p:spPr>
        <p:txBody>
          <a:bodyPr>
            <a:normAutofit/>
          </a:bodyPr>
          <a:lstStyle/>
          <a:p>
            <a:pPr algn="ctr">
              <a:spcBef>
                <a:spcPct val="0"/>
              </a:spcBef>
              <a:buFontTx/>
              <a:buNone/>
              <a:defRPr/>
            </a:pPr>
            <a:r>
              <a:rPr lang="it-IT" altLang="it-IT" sz="1800" dirty="0">
                <a:latin typeface="Times New Roman" panose="02020603050405020304" pitchFamily="18" charset="0"/>
                <a:cs typeface="Times New Roman" panose="02020603050405020304" pitchFamily="18" charset="0"/>
              </a:rPr>
              <a:t>CONTRIBUTO DI EQUILIBRIO PER TIPO DI GRUPPO, ETÀ LIMITE DI ASSICURAZIONE E ORIZZONTE TEMPORALE</a:t>
            </a:r>
          </a:p>
          <a:p>
            <a:pPr algn="ctr">
              <a:spcBef>
                <a:spcPct val="0"/>
              </a:spcBef>
              <a:buFontTx/>
              <a:buNone/>
              <a:defRPr/>
            </a:pPr>
            <a:endParaRPr lang="it-IT" altLang="it-IT" sz="1500" dirty="0"/>
          </a:p>
          <a:p>
            <a:pPr algn="ctr">
              <a:spcBef>
                <a:spcPct val="0"/>
              </a:spcBef>
              <a:buFontTx/>
              <a:buNone/>
              <a:defRPr/>
            </a:pPr>
            <a:endParaRPr lang="it-IT" altLang="it-IT" sz="1500" dirty="0"/>
          </a:p>
          <a:p>
            <a:pPr algn="ct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endParaRPr lang="it-IT" altLang="it-IT" sz="1500" dirty="0"/>
          </a:p>
          <a:p>
            <a:pPr>
              <a:spcBef>
                <a:spcPct val="0"/>
              </a:spcBef>
              <a:buFontTx/>
              <a:buNone/>
              <a:defRPr/>
            </a:pPr>
            <a:r>
              <a:rPr lang="it-IT" altLang="it-IT" sz="1500" dirty="0"/>
              <a:t> </a:t>
            </a:r>
          </a:p>
          <a:p>
            <a:endParaRPr lang="it-IT" sz="1500" dirty="0"/>
          </a:p>
        </p:txBody>
      </p:sp>
      <p:graphicFrame>
        <p:nvGraphicFramePr>
          <p:cNvPr id="5" name="Tabella 4"/>
          <p:cNvGraphicFramePr>
            <a:graphicFrameLocks noGrp="1"/>
          </p:cNvGraphicFramePr>
          <p:nvPr>
            <p:extLst>
              <p:ext uri="{D42A27DB-BD31-4B8C-83A1-F6EECF244321}">
                <p14:modId xmlns:p14="http://schemas.microsoft.com/office/powerpoint/2010/main" val="1195423846"/>
              </p:ext>
            </p:extLst>
          </p:nvPr>
        </p:nvGraphicFramePr>
        <p:xfrm>
          <a:off x="2026491" y="1711026"/>
          <a:ext cx="8139017" cy="4096673"/>
        </p:xfrm>
        <a:graphic>
          <a:graphicData uri="http://schemas.openxmlformats.org/drawingml/2006/table">
            <a:tbl>
              <a:tblPr firstRow="1" firstCol="1" bandCol="1">
                <a:tableStyleId>{1FECB4D8-DB02-4DC6-A0A2-4F2EBAE1DC90}</a:tableStyleId>
              </a:tblPr>
              <a:tblGrid>
                <a:gridCol w="1771698">
                  <a:extLst>
                    <a:ext uri="{9D8B030D-6E8A-4147-A177-3AD203B41FA5}">
                      <a16:colId xmlns:a16="http://schemas.microsoft.com/office/drawing/2014/main" val="20001"/>
                    </a:ext>
                  </a:extLst>
                </a:gridCol>
                <a:gridCol w="1530869">
                  <a:extLst>
                    <a:ext uri="{9D8B030D-6E8A-4147-A177-3AD203B41FA5}">
                      <a16:colId xmlns:a16="http://schemas.microsoft.com/office/drawing/2014/main" val="20002"/>
                    </a:ext>
                  </a:extLst>
                </a:gridCol>
                <a:gridCol w="1612150">
                  <a:extLst>
                    <a:ext uri="{9D8B030D-6E8A-4147-A177-3AD203B41FA5}">
                      <a16:colId xmlns:a16="http://schemas.microsoft.com/office/drawing/2014/main" val="20003"/>
                    </a:ext>
                  </a:extLst>
                </a:gridCol>
                <a:gridCol w="1612150">
                  <a:extLst>
                    <a:ext uri="{9D8B030D-6E8A-4147-A177-3AD203B41FA5}">
                      <a16:colId xmlns:a16="http://schemas.microsoft.com/office/drawing/2014/main" val="2793409183"/>
                    </a:ext>
                  </a:extLst>
                </a:gridCol>
                <a:gridCol w="1612150">
                  <a:extLst>
                    <a:ext uri="{9D8B030D-6E8A-4147-A177-3AD203B41FA5}">
                      <a16:colId xmlns:a16="http://schemas.microsoft.com/office/drawing/2014/main" val="4030496547"/>
                    </a:ext>
                  </a:extLst>
                </a:gridCol>
              </a:tblGrid>
              <a:tr h="151534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it-IT" sz="2000" b="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Gruppo</a:t>
                      </a:r>
                      <a:endPar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8703" marR="8703" marT="6529" marB="0" anchor="ctr"/>
                </a:tc>
                <a:tc>
                  <a:txBody>
                    <a:bodyPr/>
                    <a:lstStyle/>
                    <a:p>
                      <a:pPr algn="ctr" fontAlgn="ctr"/>
                      <a:r>
                        <a:rPr lang="it-IT" sz="2000" b="0" u="none" strike="noStrike" dirty="0">
                          <a:solidFill>
                            <a:schemeClr val="tx1"/>
                          </a:solidFill>
                          <a:effectLst/>
                          <a:latin typeface="Times New Roman" panose="02020603050405020304" pitchFamily="18" charset="0"/>
                          <a:cs typeface="Times New Roman" panose="02020603050405020304" pitchFamily="18" charset="0"/>
                        </a:rPr>
                        <a:t>Orizzonte temporale</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6529" marB="0" anchor="ctr"/>
                </a:tc>
                <a:tc>
                  <a:txBody>
                    <a:bodyPr/>
                    <a:lstStyle/>
                    <a:p>
                      <a:pPr algn="ctr" fontAlgn="ctr"/>
                      <a:r>
                        <a:rPr lang="it-IT" sz="2000" b="0" u="none" strike="noStrike" dirty="0">
                          <a:solidFill>
                            <a:schemeClr val="tx1"/>
                          </a:solidFill>
                          <a:effectLst/>
                          <a:latin typeface="Times New Roman" panose="02020603050405020304" pitchFamily="18" charset="0"/>
                          <a:cs typeface="Times New Roman" panose="02020603050405020304" pitchFamily="18" charset="0"/>
                        </a:rPr>
                        <a:t>Contributo di equilibrio</a:t>
                      </a:r>
                    </a:p>
                    <a:p>
                      <a:pPr algn="ctr" fontAlgn="ctr"/>
                      <a:r>
                        <a:rPr lang="it-IT" sz="2000" b="0" u="none" strike="noStrike" dirty="0">
                          <a:solidFill>
                            <a:schemeClr val="tx1"/>
                          </a:solidFill>
                          <a:effectLst/>
                          <a:latin typeface="Times New Roman" panose="02020603050405020304" pitchFamily="18" charset="0"/>
                          <a:cs typeface="Times New Roman" panose="02020603050405020304" pitchFamily="18" charset="0"/>
                        </a:rPr>
                        <a:t>Attivi</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652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it-IT" sz="2000" b="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Contributo di equilibrio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it-IT" sz="2000" b="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pensionati</a:t>
                      </a:r>
                      <a:endPar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8703" marR="8703" marT="6529"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it-IT" sz="2000" b="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Contributo di equilibrio</a:t>
                      </a: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it-IT" sz="2000" b="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complessivo</a:t>
                      </a:r>
                      <a:endPar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txBody>
                  <a:tcPr marL="8703" marR="8703" marT="6529" marB="0" anchor="ctr"/>
                </a:tc>
                <a:extLst>
                  <a:ext uri="{0D108BD9-81ED-4DB2-BD59-A6C34878D82A}">
                    <a16:rowId xmlns:a16="http://schemas.microsoft.com/office/drawing/2014/main" val="10000"/>
                  </a:ext>
                </a:extLst>
              </a:tr>
              <a:tr h="322666">
                <a:tc rowSpan="4">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Aperto</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ctr"/>
                </a:tc>
                <a:tc>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3</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b"/>
                </a:tc>
                <a:tc>
                  <a:txBody>
                    <a:bodyPr/>
                    <a:lstStyle/>
                    <a:p>
                      <a:pPr algn="ctr" fontAlgn="b"/>
                      <a:r>
                        <a:rPr lang="it-IT" sz="2000" b="0" i="0" u="none" strike="noStrike">
                          <a:solidFill>
                            <a:srgbClr val="000000"/>
                          </a:solidFill>
                          <a:effectLst/>
                          <a:latin typeface="Times New Roman" panose="02020603050405020304" pitchFamily="18" charset="0"/>
                          <a:cs typeface="Times New Roman" panose="02020603050405020304" pitchFamily="18" charset="0"/>
                        </a:rPr>
                        <a:t>50</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211</a:t>
                      </a:r>
                    </a:p>
                  </a:txBody>
                  <a:tcPr marL="6350" marR="6350" marT="6350" marB="0" anchor="b"/>
                </a:tc>
                <a:tc>
                  <a:txBody>
                    <a:bodyPr/>
                    <a:lstStyle/>
                    <a:p>
                      <a:pPr algn="ctr" fontAlgn="b"/>
                      <a:r>
                        <a:rPr lang="it-IT" sz="2000" b="0" i="0" u="none" strike="noStrike">
                          <a:solidFill>
                            <a:srgbClr val="000000"/>
                          </a:solidFill>
                          <a:effectLst/>
                          <a:latin typeface="Times New Roman" panose="02020603050405020304" pitchFamily="18" charset="0"/>
                          <a:cs typeface="Times New Roman" panose="02020603050405020304" pitchFamily="18" charset="0"/>
                        </a:rPr>
                        <a:t>50</a:t>
                      </a:r>
                    </a:p>
                  </a:txBody>
                  <a:tcPr marL="6350" marR="6350" marT="6350" marB="0" anchor="b"/>
                </a:tc>
                <a:extLst>
                  <a:ext uri="{0D108BD9-81ED-4DB2-BD59-A6C34878D82A}">
                    <a16:rowId xmlns:a16="http://schemas.microsoft.com/office/drawing/2014/main" val="10001"/>
                  </a:ext>
                </a:extLst>
              </a:tr>
              <a:tr h="322666">
                <a:tc vMerge="1">
                  <a:txBody>
                    <a:bodyPr/>
                    <a:lstStyle/>
                    <a:p>
                      <a:pPr algn="ctr" fontAlgn="b"/>
                      <a:endParaRPr lang="it-IT" sz="1050" b="0" i="0" u="none" strike="noStrike" dirty="0">
                        <a:solidFill>
                          <a:schemeClr val="tx1"/>
                        </a:solidFill>
                        <a:effectLst/>
                        <a:latin typeface="+mn-lt"/>
                      </a:endParaRPr>
                    </a:p>
                  </a:txBody>
                  <a:tcPr marL="10776" marR="10776" marT="8081" marB="0" anchor="b"/>
                </a:tc>
                <a:tc>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5</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b"/>
                </a:tc>
                <a:tc>
                  <a:txBody>
                    <a:bodyPr/>
                    <a:lstStyle/>
                    <a:p>
                      <a:pPr algn="ctr" fontAlgn="b"/>
                      <a:r>
                        <a:rPr lang="it-IT" sz="2000" b="0" i="0" u="none" strike="noStrike">
                          <a:solidFill>
                            <a:srgbClr val="000000"/>
                          </a:solidFill>
                          <a:effectLst/>
                          <a:latin typeface="Times New Roman" panose="02020603050405020304" pitchFamily="18" charset="0"/>
                          <a:cs typeface="Times New Roman" panose="02020603050405020304" pitchFamily="18" charset="0"/>
                        </a:rPr>
                        <a:t>52</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249</a:t>
                      </a:r>
                    </a:p>
                  </a:txBody>
                  <a:tcPr marL="6350" marR="6350" marT="6350" marB="0" anchor="b"/>
                </a:tc>
                <a:tc>
                  <a:txBody>
                    <a:bodyPr/>
                    <a:lstStyle/>
                    <a:p>
                      <a:pPr algn="ctr" fontAlgn="b"/>
                      <a:r>
                        <a:rPr lang="it-IT" sz="2000" b="0" i="0" u="none" strike="noStrike">
                          <a:solidFill>
                            <a:srgbClr val="000000"/>
                          </a:solidFill>
                          <a:effectLst/>
                          <a:latin typeface="Times New Roman" panose="02020603050405020304" pitchFamily="18" charset="0"/>
                          <a:cs typeface="Times New Roman" panose="02020603050405020304" pitchFamily="18" charset="0"/>
                        </a:rPr>
                        <a:t>53</a:t>
                      </a:r>
                    </a:p>
                  </a:txBody>
                  <a:tcPr marL="6350" marR="6350" marT="6350" marB="0" anchor="b"/>
                </a:tc>
                <a:extLst>
                  <a:ext uri="{0D108BD9-81ED-4DB2-BD59-A6C34878D82A}">
                    <a16:rowId xmlns:a16="http://schemas.microsoft.com/office/drawing/2014/main" val="10002"/>
                  </a:ext>
                </a:extLst>
              </a:tr>
              <a:tr h="322666">
                <a:tc vMerge="1">
                  <a:txBody>
                    <a:bodyPr/>
                    <a:lstStyle/>
                    <a:p>
                      <a:pPr algn="ctr" fontAlgn="b"/>
                      <a:endParaRPr lang="it-IT" sz="1050" b="0" i="0" u="none" strike="noStrike" dirty="0">
                        <a:solidFill>
                          <a:schemeClr val="tx1"/>
                        </a:solidFill>
                        <a:effectLst/>
                        <a:latin typeface="+mn-lt"/>
                      </a:endParaRPr>
                    </a:p>
                  </a:txBody>
                  <a:tcPr marL="10776" marR="10776" marT="8081" marB="0" anchor="b"/>
                </a:tc>
                <a:tc>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10</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58</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303</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60</a:t>
                      </a:r>
                    </a:p>
                  </a:txBody>
                  <a:tcPr marL="6350" marR="6350" marT="6350" marB="0" anchor="b"/>
                </a:tc>
                <a:extLst>
                  <a:ext uri="{0D108BD9-81ED-4DB2-BD59-A6C34878D82A}">
                    <a16:rowId xmlns:a16="http://schemas.microsoft.com/office/drawing/2014/main" val="10003"/>
                  </a:ext>
                </a:extLst>
              </a:tr>
              <a:tr h="322666">
                <a:tc vMerge="1">
                  <a:txBody>
                    <a:bodyPr/>
                    <a:lstStyle/>
                    <a:p>
                      <a:pPr algn="ctr" fontAlgn="b"/>
                      <a:endParaRPr lang="it-IT" sz="1050" b="0" i="0" u="none" strike="noStrike" dirty="0">
                        <a:solidFill>
                          <a:schemeClr val="tx1"/>
                        </a:solidFill>
                        <a:effectLst/>
                        <a:latin typeface="+mn-lt"/>
                      </a:endParaRPr>
                    </a:p>
                  </a:txBody>
                  <a:tcPr marL="10776" marR="10776" marT="8081" marB="0" anchor="b"/>
                </a:tc>
                <a:tc>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20</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65</a:t>
                      </a:r>
                    </a:p>
                  </a:txBody>
                  <a:tcPr marL="6350" marR="6350" marT="6350" marB="0" anchor="b"/>
                </a:tc>
                <a:tc>
                  <a:txBody>
                    <a:bodyPr/>
                    <a:lstStyle/>
                    <a:p>
                      <a:pPr algn="ctr" fontAlgn="b"/>
                      <a:r>
                        <a:rPr lang="it-IT" sz="2000" b="0" i="0" u="none" strike="noStrike">
                          <a:solidFill>
                            <a:srgbClr val="000000"/>
                          </a:solidFill>
                          <a:effectLst/>
                          <a:latin typeface="Times New Roman" panose="02020603050405020304" pitchFamily="18" charset="0"/>
                          <a:cs typeface="Times New Roman" panose="02020603050405020304" pitchFamily="18" charset="0"/>
                        </a:rPr>
                        <a:t>367</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76</a:t>
                      </a:r>
                    </a:p>
                  </a:txBody>
                  <a:tcPr marL="6350" marR="6350" marT="6350" marB="0" anchor="b"/>
                </a:tc>
                <a:extLst>
                  <a:ext uri="{0D108BD9-81ED-4DB2-BD59-A6C34878D82A}">
                    <a16:rowId xmlns:a16="http://schemas.microsoft.com/office/drawing/2014/main" val="2230206797"/>
                  </a:ext>
                </a:extLst>
              </a:tr>
              <a:tr h="322666">
                <a:tc rowSpan="4">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Chiuso</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ctr"/>
                </a:tc>
                <a:tc>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3</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58</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211</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58</a:t>
                      </a:r>
                    </a:p>
                  </a:txBody>
                  <a:tcPr marL="6350" marR="6350" marT="6350" marB="0" anchor="b"/>
                </a:tc>
                <a:extLst>
                  <a:ext uri="{0D108BD9-81ED-4DB2-BD59-A6C34878D82A}">
                    <a16:rowId xmlns:a16="http://schemas.microsoft.com/office/drawing/2014/main" val="2275138524"/>
                  </a:ext>
                </a:extLst>
              </a:tr>
              <a:tr h="322666">
                <a:tc vMerge="1">
                  <a:txBody>
                    <a:bodyPr/>
                    <a:lstStyle/>
                    <a:p>
                      <a:pPr algn="ctr" fontAlgn="b"/>
                      <a:endParaRPr lang="it-IT" sz="1050" b="0" i="0" u="none" strike="noStrike" dirty="0">
                        <a:solidFill>
                          <a:schemeClr val="tx1"/>
                        </a:solidFill>
                        <a:effectLst/>
                        <a:latin typeface="+mn-lt"/>
                      </a:endParaRPr>
                    </a:p>
                  </a:txBody>
                  <a:tcPr marL="10776" marR="10776" marT="8081" marB="0" anchor="b"/>
                </a:tc>
                <a:tc>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5</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b"/>
                </a:tc>
                <a:tc>
                  <a:txBody>
                    <a:bodyPr/>
                    <a:lstStyle/>
                    <a:p>
                      <a:pPr algn="ctr" fontAlgn="b"/>
                      <a:r>
                        <a:rPr lang="it-IT" sz="2000" b="0" i="0" u="none" strike="noStrike">
                          <a:solidFill>
                            <a:srgbClr val="000000"/>
                          </a:solidFill>
                          <a:effectLst/>
                          <a:latin typeface="Times New Roman" panose="02020603050405020304" pitchFamily="18" charset="0"/>
                          <a:cs typeface="Times New Roman" panose="02020603050405020304" pitchFamily="18" charset="0"/>
                        </a:rPr>
                        <a:t>60</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249</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61</a:t>
                      </a:r>
                    </a:p>
                  </a:txBody>
                  <a:tcPr marL="6350" marR="6350" marT="6350" marB="0" anchor="b"/>
                </a:tc>
                <a:extLst>
                  <a:ext uri="{0D108BD9-81ED-4DB2-BD59-A6C34878D82A}">
                    <a16:rowId xmlns:a16="http://schemas.microsoft.com/office/drawing/2014/main" val="837819979"/>
                  </a:ext>
                </a:extLst>
              </a:tr>
              <a:tr h="322666">
                <a:tc vMerge="1">
                  <a:txBody>
                    <a:bodyPr/>
                    <a:lstStyle/>
                    <a:p>
                      <a:pPr algn="ctr" fontAlgn="b"/>
                      <a:endParaRPr lang="it-IT" sz="1050" b="0" i="0" u="none" strike="noStrike" dirty="0">
                        <a:solidFill>
                          <a:schemeClr val="tx1"/>
                        </a:solidFill>
                        <a:effectLst/>
                        <a:latin typeface="+mn-lt"/>
                      </a:endParaRPr>
                    </a:p>
                  </a:txBody>
                  <a:tcPr marL="10776" marR="10776" marT="8081" marB="0" anchor="b"/>
                </a:tc>
                <a:tc>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10</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b"/>
                </a:tc>
                <a:tc>
                  <a:txBody>
                    <a:bodyPr/>
                    <a:lstStyle/>
                    <a:p>
                      <a:pPr algn="ctr" fontAlgn="b"/>
                      <a:r>
                        <a:rPr lang="it-IT" sz="2000" b="0" i="0" u="none" strike="noStrike">
                          <a:solidFill>
                            <a:srgbClr val="000000"/>
                          </a:solidFill>
                          <a:effectLst/>
                          <a:latin typeface="Times New Roman" panose="02020603050405020304" pitchFamily="18" charset="0"/>
                          <a:cs typeface="Times New Roman" panose="02020603050405020304" pitchFamily="18" charset="0"/>
                        </a:rPr>
                        <a:t>68</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303</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72</a:t>
                      </a:r>
                    </a:p>
                  </a:txBody>
                  <a:tcPr marL="6350" marR="6350" marT="6350" marB="0" anchor="b"/>
                </a:tc>
                <a:extLst>
                  <a:ext uri="{0D108BD9-81ED-4DB2-BD59-A6C34878D82A}">
                    <a16:rowId xmlns:a16="http://schemas.microsoft.com/office/drawing/2014/main" val="3374398220"/>
                  </a:ext>
                </a:extLst>
              </a:tr>
              <a:tr h="322666">
                <a:tc vMerge="1">
                  <a:txBody>
                    <a:bodyPr/>
                    <a:lstStyle/>
                    <a:p>
                      <a:pPr algn="ctr" fontAlgn="b"/>
                      <a:endParaRPr lang="it-IT" sz="1050" b="0" i="0" u="none" strike="noStrike" dirty="0">
                        <a:solidFill>
                          <a:schemeClr val="tx1"/>
                        </a:solidFill>
                        <a:effectLst/>
                        <a:latin typeface="+mn-lt"/>
                      </a:endParaRPr>
                    </a:p>
                  </a:txBody>
                  <a:tcPr marL="10776" marR="10776" marT="8081" marB="0" anchor="b"/>
                </a:tc>
                <a:tc>
                  <a:txBody>
                    <a:bodyPr/>
                    <a:lstStyle/>
                    <a:p>
                      <a:pPr algn="ctr" fontAlgn="b"/>
                      <a:r>
                        <a:rPr lang="it-IT" sz="2000" b="0" u="none" strike="noStrike" dirty="0">
                          <a:solidFill>
                            <a:schemeClr val="tx1"/>
                          </a:solidFill>
                          <a:effectLst/>
                          <a:latin typeface="Times New Roman" panose="02020603050405020304" pitchFamily="18" charset="0"/>
                          <a:cs typeface="Times New Roman" panose="02020603050405020304" pitchFamily="18" charset="0"/>
                        </a:rPr>
                        <a:t>20</a:t>
                      </a:r>
                      <a:endParaRPr lang="it-IT" sz="20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6061" marB="0" anchor="b"/>
                </a:tc>
                <a:tc>
                  <a:txBody>
                    <a:bodyPr/>
                    <a:lstStyle/>
                    <a:p>
                      <a:pPr algn="ctr" fontAlgn="b"/>
                      <a:r>
                        <a:rPr lang="it-IT" sz="2000" b="0" i="0" u="none" strike="noStrike">
                          <a:solidFill>
                            <a:srgbClr val="000000"/>
                          </a:solidFill>
                          <a:effectLst/>
                          <a:latin typeface="Times New Roman" panose="02020603050405020304" pitchFamily="18" charset="0"/>
                          <a:cs typeface="Times New Roman" panose="02020603050405020304" pitchFamily="18" charset="0"/>
                        </a:rPr>
                        <a:t>80</a:t>
                      </a:r>
                    </a:p>
                  </a:txBody>
                  <a:tcPr marL="6350" marR="6350" marT="6350" marB="0" anchor="b"/>
                </a:tc>
                <a:tc>
                  <a:txBody>
                    <a:bodyPr/>
                    <a:lstStyle/>
                    <a:p>
                      <a:pPr algn="ctr" fontAlgn="b"/>
                      <a:r>
                        <a:rPr lang="it-IT" sz="2000" b="0" i="0" u="none" strike="noStrike">
                          <a:solidFill>
                            <a:srgbClr val="000000"/>
                          </a:solidFill>
                          <a:effectLst/>
                          <a:latin typeface="Times New Roman" panose="02020603050405020304" pitchFamily="18" charset="0"/>
                          <a:cs typeface="Times New Roman" panose="02020603050405020304" pitchFamily="18" charset="0"/>
                        </a:rPr>
                        <a:t>380</a:t>
                      </a:r>
                    </a:p>
                  </a:txBody>
                  <a:tcPr marL="6350" marR="6350" marT="6350" marB="0" anchor="b"/>
                </a:tc>
                <a:tc>
                  <a:txBody>
                    <a:bodyPr/>
                    <a:lstStyle/>
                    <a:p>
                      <a:pPr algn="ctr" fontAlgn="b"/>
                      <a:r>
                        <a:rPr lang="it-IT" sz="2000" b="0" i="0" u="none" strike="noStrike" dirty="0">
                          <a:solidFill>
                            <a:srgbClr val="000000"/>
                          </a:solidFill>
                          <a:effectLst/>
                          <a:latin typeface="Times New Roman" panose="02020603050405020304" pitchFamily="18" charset="0"/>
                          <a:cs typeface="Times New Roman" panose="02020603050405020304" pitchFamily="18" charset="0"/>
                        </a:rPr>
                        <a:t>100</a:t>
                      </a:r>
                    </a:p>
                  </a:txBody>
                  <a:tcPr marL="6350" marR="6350" marT="6350" marB="0" anchor="b"/>
                </a:tc>
                <a:extLst>
                  <a:ext uri="{0D108BD9-81ED-4DB2-BD59-A6C34878D82A}">
                    <a16:rowId xmlns:a16="http://schemas.microsoft.com/office/drawing/2014/main" val="2983241697"/>
                  </a:ext>
                </a:extLst>
              </a:tr>
            </a:tbl>
          </a:graphicData>
        </a:graphic>
      </p:graphicFrame>
      <p:sp>
        <p:nvSpPr>
          <p:cNvPr id="6" name="Segnaposto numero diapositiva 3">
            <a:extLst>
              <a:ext uri="{FF2B5EF4-FFF2-40B4-BE49-F238E27FC236}">
                <a16:creationId xmlns:a16="http://schemas.microsoft.com/office/drawing/2014/main" id="{50E7666E-9845-FCF6-A0CF-878CC13E65AD}"/>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21</a:t>
            </a:fld>
            <a:endParaRPr lang="it-IT" sz="1200" dirty="0">
              <a:solidFill>
                <a:schemeClr val="tx1">
                  <a:tint val="75000"/>
                </a:schemeClr>
              </a:solidFill>
            </a:endParaRPr>
          </a:p>
        </p:txBody>
      </p:sp>
      <p:sp>
        <p:nvSpPr>
          <p:cNvPr id="7" name="Titolo 1">
            <a:extLst>
              <a:ext uri="{FF2B5EF4-FFF2-40B4-BE49-F238E27FC236}">
                <a16:creationId xmlns:a16="http://schemas.microsoft.com/office/drawing/2014/main" id="{472B2EC2-5514-A34A-7E26-E5D6914C14D9}"/>
              </a:ext>
            </a:extLst>
          </p:cNvPr>
          <p:cNvSpPr txBox="1">
            <a:spLocks/>
          </p:cNvSpPr>
          <p:nvPr/>
        </p:nvSpPr>
        <p:spPr>
          <a:xfrm>
            <a:off x="450129" y="221673"/>
            <a:ext cx="10753579" cy="6377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alt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Schema risultati -  contributo di equilibrio (premio puro) BASI ANIA (con selezione)</a:t>
            </a:r>
            <a:endParaRPr 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0035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4820" name="Rectangle 3"/>
          <p:cNvSpPr>
            <a:spLocks noChangeArrowheads="1"/>
          </p:cNvSpPr>
          <p:nvPr/>
        </p:nvSpPr>
        <p:spPr bwMode="auto">
          <a:xfrm>
            <a:off x="572655" y="1238701"/>
            <a:ext cx="11002962" cy="377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lnSpc>
                <a:spcPct val="80000"/>
              </a:lnSpc>
              <a:spcBef>
                <a:spcPts val="600"/>
              </a:spcBef>
              <a:buClr>
                <a:srgbClr val="DE7338"/>
              </a:buClr>
              <a:defRPr/>
            </a:pPr>
            <a:endParaRPr lang="it-IT" altLang="it-IT" sz="1050" dirty="0">
              <a:latin typeface="Calibri" panose="020F0502020204030204" pitchFamily="34" charset="0"/>
              <a:ea typeface="Calibri" panose="020F0502020204030204" pitchFamily="34" charset="0"/>
              <a:cs typeface="Calibri" panose="020F0502020204030204" pitchFamily="34" charset="0"/>
            </a:endParaRPr>
          </a:p>
          <a:p>
            <a:pPr marL="288000" algn="just">
              <a:lnSpc>
                <a:spcPct val="80000"/>
              </a:lnSpc>
              <a:spcBef>
                <a:spcPts val="600"/>
              </a:spcBef>
              <a:buClr>
                <a:srgbClr val="DE7338"/>
              </a:buClr>
              <a:defRPr/>
            </a:pPr>
            <a:r>
              <a:rPr lang="it-IT" altLang="it-IT" sz="2400" b="1" dirty="0">
                <a:latin typeface="Times New Roman" panose="02020603050405020304" pitchFamily="18" charset="0"/>
                <a:ea typeface="Calibri" panose="020F0502020204030204" pitchFamily="34" charset="0"/>
                <a:cs typeface="Times New Roman" panose="02020603050405020304" pitchFamily="18" charset="0"/>
              </a:rPr>
              <a:t>Per ogni anno di proiezione il modello stima le seguenti grandezze:</a:t>
            </a:r>
          </a:p>
          <a:p>
            <a:pPr marL="742950" lvl="1" indent="-285750" algn="just">
              <a:lnSpc>
                <a:spcPct val="80000"/>
              </a:lnSpc>
              <a:spcBef>
                <a:spcPts val="600"/>
              </a:spcBef>
              <a:buClr>
                <a:srgbClr val="000066"/>
              </a:buClr>
              <a:buFont typeface="Courier New" panose="02070309020205020404" pitchFamily="49" charset="0"/>
              <a:buChar char="o"/>
              <a:defRPr/>
            </a:pPr>
            <a:r>
              <a:rPr lang="it-IT" altLang="it-IT" sz="2400" dirty="0">
                <a:latin typeface="Times New Roman" panose="02020603050405020304" pitchFamily="18" charset="0"/>
                <a:ea typeface="Calibri" panose="020F0502020204030204" pitchFamily="34" charset="0"/>
                <a:cs typeface="Times New Roman" panose="02020603050405020304" pitchFamily="18" charset="0"/>
              </a:rPr>
              <a:t>Numero di iscritti attivi e pensionati </a:t>
            </a:r>
          </a:p>
          <a:p>
            <a:pPr marL="742950" lvl="1" indent="-285750" algn="just">
              <a:lnSpc>
                <a:spcPct val="80000"/>
              </a:lnSpc>
              <a:spcBef>
                <a:spcPts val="600"/>
              </a:spcBef>
              <a:buClr>
                <a:srgbClr val="000066"/>
              </a:buClr>
              <a:buFont typeface="Courier New" panose="02070309020205020404" pitchFamily="49" charset="0"/>
              <a:buChar char="o"/>
              <a:defRPr/>
            </a:pPr>
            <a:r>
              <a:rPr lang="it-IT" altLang="it-IT" sz="2400" dirty="0">
                <a:latin typeface="Times New Roman" panose="02020603050405020304" pitchFamily="18" charset="0"/>
                <a:ea typeface="Calibri" panose="020F0502020204030204" pitchFamily="34" charset="0"/>
                <a:cs typeface="Times New Roman" panose="02020603050405020304" pitchFamily="18" charset="0"/>
              </a:rPr>
              <a:t>Numero di nuove prestazioni di LTC </a:t>
            </a:r>
          </a:p>
          <a:p>
            <a:pPr marL="742950" lvl="1" indent="-285750" algn="just">
              <a:lnSpc>
                <a:spcPct val="80000"/>
              </a:lnSpc>
              <a:spcBef>
                <a:spcPts val="600"/>
              </a:spcBef>
              <a:buClr>
                <a:srgbClr val="000066"/>
              </a:buClr>
              <a:buFont typeface="Courier New" panose="02070309020205020404" pitchFamily="49" charset="0"/>
              <a:buChar char="o"/>
              <a:defRPr/>
            </a:pPr>
            <a:r>
              <a:rPr lang="it-IT" altLang="it-IT" sz="2400" dirty="0">
                <a:latin typeface="Times New Roman" panose="02020603050405020304" pitchFamily="18" charset="0"/>
                <a:ea typeface="Calibri" panose="020F0502020204030204" pitchFamily="34" charset="0"/>
                <a:cs typeface="Times New Roman" panose="02020603050405020304" pitchFamily="18" charset="0"/>
              </a:rPr>
              <a:t>Numero di prestazioni LTC in erogazione </a:t>
            </a:r>
          </a:p>
          <a:p>
            <a:pPr marL="742950" lvl="1" indent="-285750" algn="just">
              <a:lnSpc>
                <a:spcPct val="80000"/>
              </a:lnSpc>
              <a:spcBef>
                <a:spcPts val="600"/>
              </a:spcBef>
              <a:buClr>
                <a:srgbClr val="000066"/>
              </a:buClr>
              <a:buFont typeface="Courier New" panose="02070309020205020404" pitchFamily="49" charset="0"/>
              <a:buChar char="o"/>
              <a:defRPr/>
            </a:pPr>
            <a:r>
              <a:rPr lang="it-IT" altLang="it-IT" sz="2400" dirty="0">
                <a:latin typeface="Times New Roman" panose="02020603050405020304" pitchFamily="18" charset="0"/>
                <a:ea typeface="Calibri" panose="020F0502020204030204" pitchFamily="34" charset="0"/>
                <a:cs typeface="Times New Roman" panose="02020603050405020304" pitchFamily="18" charset="0"/>
              </a:rPr>
              <a:t>Durata media di erogazione delle nuove LTC</a:t>
            </a:r>
          </a:p>
          <a:p>
            <a:pPr marL="742950" lvl="1" indent="-285750" algn="just">
              <a:lnSpc>
                <a:spcPct val="80000"/>
              </a:lnSpc>
              <a:spcBef>
                <a:spcPts val="600"/>
              </a:spcBef>
              <a:buClr>
                <a:srgbClr val="000066"/>
              </a:buClr>
              <a:buFont typeface="Courier New" panose="02070309020205020404" pitchFamily="49" charset="0"/>
              <a:buChar char="o"/>
              <a:defRPr/>
            </a:pPr>
            <a:r>
              <a:rPr lang="it-IT" altLang="it-IT" sz="2400" dirty="0">
                <a:latin typeface="Times New Roman" panose="02020603050405020304" pitchFamily="18" charset="0"/>
                <a:ea typeface="Calibri" panose="020F0502020204030204" pitchFamily="34" charset="0"/>
                <a:cs typeface="Times New Roman" panose="02020603050405020304" pitchFamily="18" charset="0"/>
              </a:rPr>
              <a:t>Importo prestazioni totali erogate</a:t>
            </a:r>
          </a:p>
          <a:p>
            <a:pPr marL="742950" lvl="1" indent="-285750" algn="just">
              <a:lnSpc>
                <a:spcPct val="80000"/>
              </a:lnSpc>
              <a:spcBef>
                <a:spcPts val="600"/>
              </a:spcBef>
              <a:buClr>
                <a:srgbClr val="000066"/>
              </a:buClr>
              <a:buFont typeface="Courier New" panose="02070309020205020404" pitchFamily="49" charset="0"/>
              <a:buChar char="o"/>
              <a:defRPr/>
            </a:pPr>
            <a:r>
              <a:rPr lang="it-IT" altLang="it-IT" sz="2400" dirty="0">
                <a:latin typeface="Times New Roman" panose="02020603050405020304" pitchFamily="18" charset="0"/>
                <a:ea typeface="Calibri" panose="020F0502020204030204" pitchFamily="34" charset="0"/>
                <a:cs typeface="Times New Roman" panose="02020603050405020304" pitchFamily="18" charset="0"/>
              </a:rPr>
              <a:t>Riserva nuove prestazioni di LTC (valore attuale medio – riserva capitali di copertura)</a:t>
            </a:r>
          </a:p>
          <a:p>
            <a:pPr marL="742950" lvl="1" indent="-285750" algn="just">
              <a:lnSpc>
                <a:spcPct val="80000"/>
              </a:lnSpc>
              <a:spcBef>
                <a:spcPts val="600"/>
              </a:spcBef>
              <a:buClr>
                <a:srgbClr val="000066"/>
              </a:buClr>
              <a:buFont typeface="Courier New" panose="02070309020205020404" pitchFamily="49" charset="0"/>
              <a:buChar char="o"/>
              <a:defRPr/>
            </a:pPr>
            <a:r>
              <a:rPr lang="it-IT" altLang="it-IT" sz="2400" dirty="0">
                <a:latin typeface="Times New Roman" panose="02020603050405020304" pitchFamily="18" charset="0"/>
                <a:ea typeface="Calibri" panose="020F0502020204030204" pitchFamily="34" charset="0"/>
                <a:cs typeface="Times New Roman" panose="02020603050405020304" pitchFamily="18" charset="0"/>
              </a:rPr>
              <a:t>Premio medio</a:t>
            </a:r>
          </a:p>
          <a:p>
            <a:pPr algn="just">
              <a:lnSpc>
                <a:spcPct val="80000"/>
              </a:lnSpc>
              <a:spcBef>
                <a:spcPts val="600"/>
              </a:spcBef>
              <a:buClr>
                <a:srgbClr val="DE7338"/>
              </a:buClr>
              <a:defRPr/>
            </a:pPr>
            <a:endParaRPr lang="it-IT" altLang="it-IT" sz="1600" dirty="0">
              <a:solidFill>
                <a:srgbClr val="000066"/>
              </a:solidFill>
              <a:latin typeface="Calibri" panose="020F0502020204030204" pitchFamily="34" charset="0"/>
              <a:ea typeface="Calibri" panose="020F0502020204030204" pitchFamily="34" charset="0"/>
              <a:cs typeface="Calibri" panose="020F0502020204030204" pitchFamily="34" charset="0"/>
            </a:endParaRPr>
          </a:p>
        </p:txBody>
      </p:sp>
      <p:sp>
        <p:nvSpPr>
          <p:cNvPr id="2" name="Segnaposto numero diapositiva 3">
            <a:extLst>
              <a:ext uri="{FF2B5EF4-FFF2-40B4-BE49-F238E27FC236}">
                <a16:creationId xmlns:a16="http://schemas.microsoft.com/office/drawing/2014/main" id="{CF5254E1-685B-517B-178A-4C469AF02229}"/>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22</a:t>
            </a:fld>
            <a:endParaRPr lang="it-IT" sz="1200" dirty="0">
              <a:solidFill>
                <a:schemeClr val="tx1">
                  <a:tint val="75000"/>
                </a:schemeClr>
              </a:solidFill>
            </a:endParaRPr>
          </a:p>
        </p:txBody>
      </p:sp>
      <p:sp>
        <p:nvSpPr>
          <p:cNvPr id="3" name="Titolo 1">
            <a:extLst>
              <a:ext uri="{FF2B5EF4-FFF2-40B4-BE49-F238E27FC236}">
                <a16:creationId xmlns:a16="http://schemas.microsoft.com/office/drawing/2014/main" id="{D8F60EA5-B9F2-3E5F-459F-E3B2696B6323}"/>
              </a:ext>
            </a:extLst>
          </p:cNvPr>
          <p:cNvSpPr txBox="1">
            <a:spLocks/>
          </p:cNvSpPr>
          <p:nvPr/>
        </p:nvSpPr>
        <p:spPr>
          <a:xfrm>
            <a:off x="450129" y="286325"/>
            <a:ext cx="11002962" cy="6377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alt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Il modello attuariale per una prestazione di LTC:</a:t>
            </a:r>
          </a:p>
          <a:p>
            <a:r>
              <a:rPr lang="it-IT" alt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La scelta del sistema finanziario di gestione </a:t>
            </a:r>
          </a:p>
        </p:txBody>
      </p:sp>
    </p:spTree>
    <p:extLst>
      <p:ext uri="{BB962C8B-B14F-4D97-AF65-F5344CB8AC3E}">
        <p14:creationId xmlns:p14="http://schemas.microsoft.com/office/powerpoint/2010/main" val="872088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1200" y="1078882"/>
            <a:ext cx="8229600" cy="5073427"/>
          </a:xfrm>
        </p:spPr>
        <p:txBody>
          <a:bodyPr>
            <a:normAutofit/>
          </a:bodyPr>
          <a:lstStyle/>
          <a:p>
            <a:pPr algn="ctr">
              <a:spcBef>
                <a:spcPct val="0"/>
              </a:spcBef>
              <a:buFontTx/>
              <a:buNone/>
              <a:defRPr/>
            </a:pPr>
            <a:r>
              <a:rPr lang="it-IT" altLang="it-IT" sz="1800" b="1" dirty="0">
                <a:latin typeface="Times New Roman" panose="02020603050405020304" pitchFamily="18" charset="0"/>
                <a:cs typeface="Times New Roman" panose="02020603050405020304" pitchFamily="18" charset="0"/>
              </a:rPr>
              <a:t>COLLETTIVITÀ DEGLI </a:t>
            </a:r>
            <a:r>
              <a:rPr lang="it-IT" altLang="it-IT" sz="1800" b="1" dirty="0">
                <a:solidFill>
                  <a:srgbClr val="C00000"/>
                </a:solidFill>
                <a:latin typeface="Times New Roman" panose="02020603050405020304" pitchFamily="18" charset="0"/>
                <a:cs typeface="Times New Roman" panose="02020603050405020304" pitchFamily="18" charset="0"/>
              </a:rPr>
              <a:t>ISCRITTI IN </a:t>
            </a:r>
            <a:r>
              <a:rPr lang="it-IT" altLang="it-IT" sz="1800" b="1" u="sng" dirty="0">
                <a:solidFill>
                  <a:srgbClr val="C00000"/>
                </a:solidFill>
                <a:latin typeface="Times New Roman" panose="02020603050405020304" pitchFamily="18" charset="0"/>
                <a:cs typeface="Times New Roman" panose="02020603050405020304" pitchFamily="18" charset="0"/>
              </a:rPr>
              <a:t>ATTIVITÀ</a:t>
            </a:r>
            <a:r>
              <a:rPr lang="it-IT" altLang="it-IT" sz="1800" b="1" u="sng" dirty="0">
                <a:latin typeface="Times New Roman" panose="02020603050405020304" pitchFamily="18" charset="0"/>
                <a:cs typeface="Times New Roman" panose="02020603050405020304" pitchFamily="18" charset="0"/>
              </a:rPr>
              <a:t>/PENSIONE (o complessivo)</a:t>
            </a:r>
            <a:r>
              <a:rPr lang="it-IT" altLang="it-IT" sz="1800" b="1" dirty="0">
                <a:latin typeface="Times New Roman" panose="02020603050405020304" pitchFamily="18" charset="0"/>
                <a:cs typeface="Times New Roman" panose="02020603050405020304" pitchFamily="18" charset="0"/>
              </a:rPr>
              <a:t> </a:t>
            </a:r>
          </a:p>
          <a:p>
            <a:pPr algn="ctr">
              <a:spcBef>
                <a:spcPct val="0"/>
              </a:spcBef>
              <a:buFontTx/>
              <a:buNone/>
              <a:defRPr/>
            </a:pPr>
            <a:r>
              <a:rPr lang="it-IT" altLang="it-IT" sz="1800" b="1" dirty="0">
                <a:latin typeface="Times New Roman" panose="02020603050405020304" pitchFamily="18" charset="0"/>
                <a:cs typeface="Times New Roman" panose="02020603050405020304" pitchFamily="18" charset="0"/>
              </a:rPr>
              <a:t>Gruppo aperto /</a:t>
            </a:r>
            <a:r>
              <a:rPr lang="it-IT" altLang="it-IT" sz="1800" b="1" dirty="0">
                <a:solidFill>
                  <a:srgbClr val="C00000"/>
                </a:solidFill>
                <a:latin typeface="Times New Roman" panose="02020603050405020304" pitchFamily="18" charset="0"/>
                <a:cs typeface="Times New Roman" panose="02020603050405020304" pitchFamily="18" charset="0"/>
              </a:rPr>
              <a:t>chiuso</a:t>
            </a:r>
            <a:r>
              <a:rPr lang="it-IT" altLang="it-IT" sz="1800" b="1" dirty="0">
                <a:latin typeface="Times New Roman" panose="02020603050405020304" pitchFamily="18" charset="0"/>
                <a:cs typeface="Times New Roman" panose="02020603050405020304" pitchFamily="18" charset="0"/>
              </a:rPr>
              <a:t> -  Età limite di assicurazione 80 anni/</a:t>
            </a:r>
            <a:r>
              <a:rPr lang="it-IT" altLang="it-IT" sz="1800" b="1" dirty="0">
                <a:solidFill>
                  <a:srgbClr val="C00000"/>
                </a:solidFill>
                <a:latin typeface="Times New Roman" panose="02020603050405020304" pitchFamily="18" charset="0"/>
                <a:cs typeface="Times New Roman" panose="02020603050405020304" pitchFamily="18" charset="0"/>
              </a:rPr>
              <a:t>vita intera</a:t>
            </a:r>
          </a:p>
          <a:p>
            <a:endParaRPr lang="it-IT" sz="1800" dirty="0"/>
          </a:p>
        </p:txBody>
      </p:sp>
      <p:graphicFrame>
        <p:nvGraphicFramePr>
          <p:cNvPr id="5" name="Tabella 4"/>
          <p:cNvGraphicFramePr>
            <a:graphicFrameLocks noGrp="1"/>
          </p:cNvGraphicFramePr>
          <p:nvPr>
            <p:extLst>
              <p:ext uri="{D42A27DB-BD31-4B8C-83A1-F6EECF244321}">
                <p14:modId xmlns:p14="http://schemas.microsoft.com/office/powerpoint/2010/main" val="536420986"/>
              </p:ext>
            </p:extLst>
          </p:nvPr>
        </p:nvGraphicFramePr>
        <p:xfrm>
          <a:off x="1919536" y="1872433"/>
          <a:ext cx="8229598" cy="4213402"/>
        </p:xfrm>
        <a:graphic>
          <a:graphicData uri="http://schemas.openxmlformats.org/drawingml/2006/table">
            <a:tbl>
              <a:tblPr>
                <a:tableStyleId>{F5AB1C69-6EDB-4FF4-983F-18BD219EF322}</a:tableStyleId>
              </a:tblPr>
              <a:tblGrid>
                <a:gridCol w="638193">
                  <a:extLst>
                    <a:ext uri="{9D8B030D-6E8A-4147-A177-3AD203B41FA5}">
                      <a16:colId xmlns:a16="http://schemas.microsoft.com/office/drawing/2014/main" val="20000"/>
                    </a:ext>
                  </a:extLst>
                </a:gridCol>
                <a:gridCol w="650708">
                  <a:extLst>
                    <a:ext uri="{9D8B030D-6E8A-4147-A177-3AD203B41FA5}">
                      <a16:colId xmlns:a16="http://schemas.microsoft.com/office/drawing/2014/main" val="20001"/>
                    </a:ext>
                  </a:extLst>
                </a:gridCol>
                <a:gridCol w="669323">
                  <a:extLst>
                    <a:ext uri="{9D8B030D-6E8A-4147-A177-3AD203B41FA5}">
                      <a16:colId xmlns:a16="http://schemas.microsoft.com/office/drawing/2014/main" val="20002"/>
                    </a:ext>
                  </a:extLst>
                </a:gridCol>
                <a:gridCol w="836184">
                  <a:extLst>
                    <a:ext uri="{9D8B030D-6E8A-4147-A177-3AD203B41FA5}">
                      <a16:colId xmlns:a16="http://schemas.microsoft.com/office/drawing/2014/main" val="20003"/>
                    </a:ext>
                  </a:extLst>
                </a:gridCol>
                <a:gridCol w="919801">
                  <a:extLst>
                    <a:ext uri="{9D8B030D-6E8A-4147-A177-3AD203B41FA5}">
                      <a16:colId xmlns:a16="http://schemas.microsoft.com/office/drawing/2014/main" val="20004"/>
                    </a:ext>
                  </a:extLst>
                </a:gridCol>
                <a:gridCol w="585328">
                  <a:extLst>
                    <a:ext uri="{9D8B030D-6E8A-4147-A177-3AD203B41FA5}">
                      <a16:colId xmlns:a16="http://schemas.microsoft.com/office/drawing/2014/main" val="20005"/>
                    </a:ext>
                  </a:extLst>
                </a:gridCol>
                <a:gridCol w="755958">
                  <a:extLst>
                    <a:ext uri="{9D8B030D-6E8A-4147-A177-3AD203B41FA5}">
                      <a16:colId xmlns:a16="http://schemas.microsoft.com/office/drawing/2014/main" val="20006"/>
                    </a:ext>
                  </a:extLst>
                </a:gridCol>
                <a:gridCol w="832790">
                  <a:extLst>
                    <a:ext uri="{9D8B030D-6E8A-4147-A177-3AD203B41FA5}">
                      <a16:colId xmlns:a16="http://schemas.microsoft.com/office/drawing/2014/main" val="20007"/>
                    </a:ext>
                  </a:extLst>
                </a:gridCol>
                <a:gridCol w="919801">
                  <a:extLst>
                    <a:ext uri="{9D8B030D-6E8A-4147-A177-3AD203B41FA5}">
                      <a16:colId xmlns:a16="http://schemas.microsoft.com/office/drawing/2014/main" val="20008"/>
                    </a:ext>
                  </a:extLst>
                </a:gridCol>
                <a:gridCol w="836184">
                  <a:extLst>
                    <a:ext uri="{9D8B030D-6E8A-4147-A177-3AD203B41FA5}">
                      <a16:colId xmlns:a16="http://schemas.microsoft.com/office/drawing/2014/main" val="20009"/>
                    </a:ext>
                  </a:extLst>
                </a:gridCol>
                <a:gridCol w="585328">
                  <a:extLst>
                    <a:ext uri="{9D8B030D-6E8A-4147-A177-3AD203B41FA5}">
                      <a16:colId xmlns:a16="http://schemas.microsoft.com/office/drawing/2014/main" val="20010"/>
                    </a:ext>
                  </a:extLst>
                </a:gridCol>
              </a:tblGrid>
              <a:tr h="466888">
                <a:tc>
                  <a:txBody>
                    <a:bodyPr/>
                    <a:lstStyle/>
                    <a:p>
                      <a:pPr algn="ctr" fontAlgn="ctr"/>
                      <a:r>
                        <a:rPr lang="it-IT" sz="1100" b="1" u="none" strike="noStrike" dirty="0">
                          <a:solidFill>
                            <a:schemeClr val="tx1"/>
                          </a:solidFill>
                          <a:effectLst/>
                          <a:latin typeface="Times New Roman" panose="02020603050405020304" pitchFamily="18" charset="0"/>
                          <a:cs typeface="Times New Roman" panose="02020603050405020304" pitchFamily="18" charset="0"/>
                        </a:rPr>
                        <a:t>Anno</a:t>
                      </a:r>
                      <a:endParaRPr lang="it-IT" sz="11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8705" marB="0" anchor="ctr"/>
                </a:tc>
                <a:tc>
                  <a:txBody>
                    <a:bodyPr/>
                    <a:lstStyle/>
                    <a:p>
                      <a:pPr algn="ctr" fontAlgn="ctr"/>
                      <a:r>
                        <a:rPr lang="it-IT" sz="1100" b="1" u="none" strike="noStrike" dirty="0">
                          <a:solidFill>
                            <a:schemeClr val="tx1"/>
                          </a:solidFill>
                          <a:effectLst/>
                          <a:latin typeface="Times New Roman" panose="02020603050405020304" pitchFamily="18" charset="0"/>
                          <a:cs typeface="Times New Roman" panose="02020603050405020304" pitchFamily="18" charset="0"/>
                        </a:rPr>
                        <a:t>N. attivi</a:t>
                      </a:r>
                      <a:endParaRPr lang="it-IT" sz="11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8705" marB="0" anchor="ctr"/>
                </a:tc>
                <a:tc>
                  <a:txBody>
                    <a:bodyPr/>
                    <a:lstStyle/>
                    <a:p>
                      <a:pPr algn="ctr" fontAlgn="ctr"/>
                      <a:r>
                        <a:rPr lang="it-IT" sz="1100" b="1" u="none" strike="noStrike" dirty="0">
                          <a:solidFill>
                            <a:schemeClr val="tx1"/>
                          </a:solidFill>
                          <a:effectLst/>
                          <a:latin typeface="Times New Roman" panose="02020603050405020304" pitchFamily="18" charset="0"/>
                          <a:cs typeface="Times New Roman" panose="02020603050405020304" pitchFamily="18" charset="0"/>
                        </a:rPr>
                        <a:t>Età media</a:t>
                      </a:r>
                      <a:endParaRPr lang="it-IT" sz="11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8705" marB="0" anchor="ctr"/>
                </a:tc>
                <a:tc>
                  <a:txBody>
                    <a:bodyPr/>
                    <a:lstStyle/>
                    <a:p>
                      <a:pPr algn="ctr" fontAlgn="ctr"/>
                      <a:r>
                        <a:rPr lang="it-IT" sz="1100" b="1" u="none" strike="noStrike" err="1">
                          <a:solidFill>
                            <a:schemeClr val="tx1"/>
                          </a:solidFill>
                          <a:effectLst/>
                          <a:latin typeface="Times New Roman" panose="02020603050405020304" pitchFamily="18" charset="0"/>
                          <a:cs typeface="Times New Roman" panose="02020603050405020304" pitchFamily="18" charset="0"/>
                        </a:rPr>
                        <a:t>N</a:t>
                      </a:r>
                      <a:r>
                        <a:rPr lang="it-IT" sz="1100" b="1" u="none" strike="noStrike">
                          <a:solidFill>
                            <a:schemeClr val="tx1"/>
                          </a:solidFill>
                          <a:effectLst/>
                          <a:latin typeface="Times New Roman" panose="02020603050405020304" pitchFamily="18" charset="0"/>
                          <a:cs typeface="Times New Roman" panose="02020603050405020304" pitchFamily="18" charset="0"/>
                        </a:rPr>
                        <a:t>. nuove LTC</a:t>
                      </a:r>
                      <a:endParaRPr lang="it-IT" sz="11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8705" marB="0" anchor="ctr"/>
                </a:tc>
                <a:tc>
                  <a:txBody>
                    <a:bodyPr/>
                    <a:lstStyle/>
                    <a:p>
                      <a:pPr algn="ctr" fontAlgn="ctr"/>
                      <a:r>
                        <a:rPr lang="it-IT" sz="1100" b="1" u="none" strike="noStrike">
                          <a:solidFill>
                            <a:schemeClr val="tx1"/>
                          </a:solidFill>
                          <a:effectLst/>
                          <a:latin typeface="Times New Roman" panose="02020603050405020304" pitchFamily="18" charset="0"/>
                          <a:cs typeface="Times New Roman" panose="02020603050405020304" pitchFamily="18" charset="0"/>
                        </a:rPr>
                        <a:t>Durata media di vita nuove LTC</a:t>
                      </a:r>
                      <a:endParaRPr lang="it-IT" sz="11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8705" marB="0" anchor="ctr"/>
                </a:tc>
                <a:tc>
                  <a:txBody>
                    <a:bodyPr/>
                    <a:lstStyle/>
                    <a:p>
                      <a:pPr algn="ctr" fontAlgn="ctr"/>
                      <a:r>
                        <a:rPr lang="it-IT" sz="1100" b="1" u="none" strike="noStrike" dirty="0">
                          <a:solidFill>
                            <a:schemeClr val="tx1"/>
                          </a:solidFill>
                          <a:effectLst/>
                          <a:latin typeface="Times New Roman" panose="02020603050405020304" pitchFamily="18" charset="0"/>
                          <a:cs typeface="Times New Roman" panose="02020603050405020304" pitchFamily="18" charset="0"/>
                        </a:rPr>
                        <a:t>N. totale LTC</a:t>
                      </a:r>
                      <a:endParaRPr lang="it-IT" sz="11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8705" marB="0" anchor="ctr"/>
                </a:tc>
                <a:tc>
                  <a:txBody>
                    <a:bodyPr/>
                    <a:lstStyle/>
                    <a:p>
                      <a:pPr algn="ctr" fontAlgn="ctr"/>
                      <a:r>
                        <a:rPr lang="it-IT" sz="1100" b="1" u="none" strike="noStrike">
                          <a:solidFill>
                            <a:schemeClr val="tx1"/>
                          </a:solidFill>
                          <a:effectLst/>
                          <a:latin typeface="Times New Roman" panose="02020603050405020304" pitchFamily="18" charset="0"/>
                          <a:cs typeface="Times New Roman" panose="02020603050405020304" pitchFamily="18" charset="0"/>
                        </a:rPr>
                        <a:t>Età media LTC</a:t>
                      </a:r>
                      <a:endParaRPr lang="it-IT" sz="11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8705" marB="0" anchor="ctr"/>
                </a:tc>
                <a:tc>
                  <a:txBody>
                    <a:bodyPr/>
                    <a:lstStyle/>
                    <a:p>
                      <a:pPr algn="ctr" fontAlgn="ctr"/>
                      <a:r>
                        <a:rPr lang="it-IT" sz="1100" b="1" u="none" strike="noStrike">
                          <a:solidFill>
                            <a:schemeClr val="tx1"/>
                          </a:solidFill>
                          <a:effectLst/>
                          <a:latin typeface="Times New Roman" panose="02020603050405020304" pitchFamily="18" charset="0"/>
                          <a:cs typeface="Times New Roman" panose="02020603050405020304" pitchFamily="18" charset="0"/>
                        </a:rPr>
                        <a:t>Erogazioni LTC</a:t>
                      </a:r>
                      <a:endParaRPr lang="it-IT" sz="11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8705" marB="0" anchor="ctr"/>
                </a:tc>
                <a:tc>
                  <a:txBody>
                    <a:bodyPr/>
                    <a:lstStyle/>
                    <a:p>
                      <a:pPr algn="ctr" fontAlgn="ctr"/>
                      <a:r>
                        <a:rPr lang="it-IT" sz="1100" b="1" u="none" strike="noStrike" kern="1200">
                          <a:solidFill>
                            <a:schemeClr val="tx1"/>
                          </a:solidFill>
                          <a:effectLst/>
                          <a:latin typeface="Times New Roman" panose="02020603050405020304" pitchFamily="18" charset="0"/>
                          <a:cs typeface="Times New Roman" panose="02020603050405020304" pitchFamily="18" charset="0"/>
                        </a:rPr>
                        <a:t>riserva  da accantonare   x anno </a:t>
                      </a:r>
                      <a:endParaRPr lang="it-IT" sz="1100" b="1"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4" marB="0" anchor="ctr"/>
                </a:tc>
                <a:tc>
                  <a:txBody>
                    <a:bodyPr/>
                    <a:lstStyle/>
                    <a:p>
                      <a:pPr algn="ctr" fontAlgn="ctr"/>
                      <a:r>
                        <a:rPr lang="it-IT" sz="1100" b="1" u="none" strike="noStrike" kern="1200">
                          <a:solidFill>
                            <a:schemeClr val="tx1"/>
                          </a:solidFill>
                          <a:effectLst/>
                          <a:latin typeface="Times New Roman" panose="02020603050405020304" pitchFamily="18" charset="0"/>
                          <a:cs typeface="Times New Roman" panose="02020603050405020304" pitchFamily="18" charset="0"/>
                        </a:rPr>
                        <a:t>riserva  cumulata a fine anno</a:t>
                      </a:r>
                      <a:endParaRPr lang="it-IT" sz="1100" b="1"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9525" marR="9525" marT="9524" marB="0" anchor="ctr"/>
                </a:tc>
                <a:tc>
                  <a:txBody>
                    <a:bodyPr/>
                    <a:lstStyle/>
                    <a:p>
                      <a:pPr algn="ctr" fontAlgn="ctr"/>
                      <a:r>
                        <a:rPr lang="it-IT" sz="1100" b="1" u="none" strike="noStrike">
                          <a:solidFill>
                            <a:schemeClr val="tx1"/>
                          </a:solidFill>
                          <a:effectLst/>
                          <a:latin typeface="Times New Roman" panose="02020603050405020304" pitchFamily="18" charset="0"/>
                          <a:cs typeface="Times New Roman" panose="02020603050405020304" pitchFamily="18" charset="0"/>
                        </a:rPr>
                        <a:t>premio medio</a:t>
                      </a:r>
                      <a:endParaRPr lang="it-IT" sz="11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8703" marR="8703" marT="8705" marB="0" anchor="ctr"/>
                </a:tc>
                <a:extLst>
                  <a:ext uri="{0D108BD9-81ED-4DB2-BD59-A6C34878D82A}">
                    <a16:rowId xmlns:a16="http://schemas.microsoft.com/office/drawing/2014/main" val="10000"/>
                  </a:ext>
                </a:extLst>
              </a:tr>
              <a:tr h="158923">
                <a:tc>
                  <a:txBody>
                    <a:bodyPr/>
                    <a:lstStyle/>
                    <a:p>
                      <a:pPr algn="ctr" fontAlgn="b"/>
                      <a:r>
                        <a:rPr lang="it-IT" sz="1050" u="none" strike="noStrike" dirty="0">
                          <a:solidFill>
                            <a:schemeClr val="tx1"/>
                          </a:solidFill>
                          <a:effectLst/>
                          <a:latin typeface="Times New Roman" panose="02020603050405020304" pitchFamily="18" charset="0"/>
                          <a:cs typeface="Times New Roman" panose="02020603050405020304" pitchFamily="18" charset="0"/>
                        </a:rPr>
                        <a:t>2019</a:t>
                      </a:r>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100,000</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46</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extLst>
                  <a:ext uri="{0D108BD9-81ED-4DB2-BD59-A6C34878D82A}">
                    <a16:rowId xmlns:a16="http://schemas.microsoft.com/office/drawing/2014/main" val="10001"/>
                  </a:ext>
                </a:extLst>
              </a:tr>
              <a:tr h="295208">
                <a:tc>
                  <a:txBody>
                    <a:bodyPr/>
                    <a:lstStyle/>
                    <a:p>
                      <a:pPr algn="ctr" fontAlgn="b"/>
                      <a:r>
                        <a:rPr lang="it-IT" sz="1050" b="0" u="none" strike="noStrike" dirty="0">
                          <a:solidFill>
                            <a:schemeClr val="tx1"/>
                          </a:solidFill>
                          <a:effectLst/>
                          <a:latin typeface="Times New Roman" panose="02020603050405020304" pitchFamily="18" charset="0"/>
                          <a:cs typeface="Times New Roman" panose="02020603050405020304" pitchFamily="18" charset="0"/>
                        </a:rPr>
                        <a:t>2020</a:t>
                      </a:r>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         92.445,5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47</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68,86</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7,14</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68,86</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54</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            826.312 </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5.899.864</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             5.073.553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64</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extLst>
                  <a:ext uri="{0D108BD9-81ED-4DB2-BD59-A6C34878D82A}">
                    <a16:rowId xmlns:a16="http://schemas.microsoft.com/office/drawing/2014/main" val="10002"/>
                  </a:ext>
                </a:extLst>
              </a:tr>
              <a:tr h="295208">
                <a:tc>
                  <a:txBody>
                    <a:bodyPr/>
                    <a:lstStyle/>
                    <a:p>
                      <a:pPr algn="ctr" fontAlgn="b"/>
                      <a:r>
                        <a:rPr lang="it-IT" sz="1050" b="0" u="none" strike="noStrike" dirty="0">
                          <a:solidFill>
                            <a:schemeClr val="tx1"/>
                          </a:solidFill>
                          <a:effectLst/>
                          <a:latin typeface="Times New Roman" panose="02020603050405020304" pitchFamily="18" charset="0"/>
                          <a:cs typeface="Times New Roman" panose="02020603050405020304" pitchFamily="18" charset="0"/>
                        </a:rPr>
                        <a:t>2021</a:t>
                      </a:r>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      85.812,6</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48</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67,57</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7,00</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127,48</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54</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         1.529.770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5.676.271</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             9.220.054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66</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extLst>
                  <a:ext uri="{0D108BD9-81ED-4DB2-BD59-A6C34878D82A}">
                    <a16:rowId xmlns:a16="http://schemas.microsoft.com/office/drawing/2014/main" val="10003"/>
                  </a:ext>
                </a:extLst>
              </a:tr>
              <a:tr h="295208">
                <a:tc>
                  <a:txBody>
                    <a:bodyPr/>
                    <a:lstStyle/>
                    <a:p>
                      <a:pPr algn="ctr" fontAlgn="b"/>
                      <a:r>
                        <a:rPr lang="it-IT" sz="1050" b="0" u="none" strike="noStrike" dirty="0">
                          <a:solidFill>
                            <a:schemeClr val="tx1"/>
                          </a:solidFill>
                          <a:effectLst/>
                          <a:latin typeface="Times New Roman" panose="02020603050405020304" pitchFamily="18" charset="0"/>
                          <a:cs typeface="Times New Roman" panose="02020603050405020304" pitchFamily="18" charset="0"/>
                        </a:rPr>
                        <a:t>2022</a:t>
                      </a:r>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              79.804,9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49</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a:solidFill>
                            <a:schemeClr val="tx1"/>
                          </a:solidFill>
                          <a:effectLst/>
                          <a:latin typeface="Times New Roman" panose="02020603050405020304" pitchFamily="18" charset="0"/>
                          <a:cs typeface="Times New Roman" panose="02020603050405020304" pitchFamily="18" charset="0"/>
                        </a:rPr>
                        <a:t>67,94</a:t>
                      </a:r>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6,82</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178,42</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55</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         2.141.048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5.560.348</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           12.639.354 </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tc>
                  <a:txBody>
                    <a:bodyPr/>
                    <a:lstStyle/>
                    <a:p>
                      <a:pPr marL="0" algn="ctr" defTabSz="914400" rtl="0" eaLnBrk="1" fontAlgn="b" latinLnBrk="0" hangingPunct="1"/>
                      <a:r>
                        <a:rPr lang="it-IT" sz="1050" u="none" strike="noStrike" kern="1200" dirty="0">
                          <a:solidFill>
                            <a:schemeClr val="tx1"/>
                          </a:solidFill>
                          <a:effectLst/>
                          <a:latin typeface="Times New Roman" panose="02020603050405020304" pitchFamily="18" charset="0"/>
                          <a:cs typeface="Times New Roman" panose="02020603050405020304" pitchFamily="18" charset="0"/>
                        </a:rPr>
                        <a:t>70</a:t>
                      </a:r>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6350" marR="6350" marT="6350" marB="0" anchor="b"/>
                </a:tc>
                <a:extLst>
                  <a:ext uri="{0D108BD9-81ED-4DB2-BD59-A6C34878D82A}">
                    <a16:rowId xmlns:a16="http://schemas.microsoft.com/office/drawing/2014/main" val="10004"/>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tc>
                  <a:txBody>
                    <a:bodyPr/>
                    <a:lstStyle/>
                    <a:p>
                      <a:pPr marL="0" algn="ctr" defTabSz="914400" rtl="0" eaLnBrk="1" fontAlgn="b" latinLnBrk="0" hangingPunct="1"/>
                      <a:endParaRPr lang="it-IT" sz="105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txBody>
                  <a:tcPr marL="8082" marR="8082" marT="8081" marB="0" anchor="b"/>
                </a:tc>
                <a:extLst>
                  <a:ext uri="{0D108BD9-81ED-4DB2-BD59-A6C34878D82A}">
                    <a16:rowId xmlns:a16="http://schemas.microsoft.com/office/drawing/2014/main" val="10005"/>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06"/>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0"/>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1"/>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2"/>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3"/>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4"/>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5"/>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6"/>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7"/>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8"/>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19"/>
                  </a:ext>
                </a:extLst>
              </a:tr>
              <a:tr h="158923">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20"/>
                  </a:ext>
                </a:extLst>
              </a:tr>
              <a:tr h="158923">
                <a:tc>
                  <a:txBody>
                    <a:bodyPr/>
                    <a:lstStyle/>
                    <a:p>
                      <a:pPr algn="ctr" fontAlgn="b"/>
                      <a:r>
                        <a:rPr lang="it-IT" sz="1050" u="none" strike="noStrike" dirty="0">
                          <a:solidFill>
                            <a:schemeClr val="tx1"/>
                          </a:solidFill>
                          <a:effectLst/>
                          <a:latin typeface="Times New Roman" panose="02020603050405020304" pitchFamily="18" charset="0"/>
                          <a:cs typeface="Times New Roman" panose="02020603050405020304" pitchFamily="18" charset="0"/>
                        </a:rPr>
                        <a:t>2039</a:t>
                      </a:r>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a:txBody>
                    <a:bodyPr/>
                    <a:lstStyle/>
                    <a:p>
                      <a:pPr algn="ctr" fontAlgn="b"/>
                      <a:endParaRPr lang="it-IT" sz="1050" b="0" i="0" u="none"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extLst>
                  <a:ext uri="{0D108BD9-81ED-4DB2-BD59-A6C34878D82A}">
                    <a16:rowId xmlns:a16="http://schemas.microsoft.com/office/drawing/2014/main" val="10021"/>
                  </a:ext>
                </a:extLst>
              </a:tr>
              <a:tr h="200273">
                <a:tc gridSpan="11">
                  <a:txBody>
                    <a:bodyPr/>
                    <a:lstStyle/>
                    <a:p>
                      <a:pPr algn="ctr" fontAlgn="b"/>
                      <a:endParaRPr lang="it-IT" sz="1200" b="1" i="1" u="sng" strike="noStrike" dirty="0">
                        <a:solidFill>
                          <a:schemeClr val="tx1"/>
                        </a:solidFill>
                        <a:effectLst/>
                        <a:latin typeface="Times New Roman" panose="02020603050405020304" pitchFamily="18" charset="0"/>
                        <a:cs typeface="Times New Roman" panose="02020603050405020304" pitchFamily="18" charset="0"/>
                      </a:endParaRPr>
                    </a:p>
                  </a:txBody>
                  <a:tcPr marL="8082" marR="8082" marT="8081" marB="0" anchor="b"/>
                </a:tc>
                <a:tc hMerge="1">
                  <a:txBody>
                    <a:bodyPr/>
                    <a:lstStyle/>
                    <a:p>
                      <a:pPr algn="ctr" fontAlgn="b"/>
                      <a:endParaRPr lang="it-IT" sz="1100" b="0" i="0" u="none" strike="noStrike" dirty="0">
                        <a:solidFill>
                          <a:srgbClr val="000066"/>
                        </a:solidFill>
                        <a:effectLst/>
                        <a:latin typeface="Calibri" panose="020F0502020204030204" pitchFamily="34" charset="0"/>
                      </a:endParaRPr>
                    </a:p>
                  </a:txBody>
                  <a:tcPr marL="8082" marR="8082" marT="8082" marB="0" anchor="b"/>
                </a:tc>
                <a:tc hMerge="1">
                  <a:txBody>
                    <a:bodyPr/>
                    <a:lstStyle/>
                    <a:p>
                      <a:pPr algn="ctr" fontAlgn="b"/>
                      <a:endParaRPr lang="it-IT" sz="1100" b="0" i="0" u="none" strike="noStrike" dirty="0">
                        <a:solidFill>
                          <a:srgbClr val="000066"/>
                        </a:solidFill>
                        <a:effectLst/>
                        <a:latin typeface="Calibri" panose="020F0502020204030204" pitchFamily="34" charset="0"/>
                      </a:endParaRPr>
                    </a:p>
                  </a:txBody>
                  <a:tcPr marL="8082" marR="8082" marT="8082" marB="0" anchor="b"/>
                </a:tc>
                <a:tc hMerge="1">
                  <a:txBody>
                    <a:bodyPr/>
                    <a:lstStyle/>
                    <a:p>
                      <a:pPr algn="ctr" fontAlgn="b"/>
                      <a:endParaRPr lang="it-IT" sz="1100" b="0" i="0" u="none" strike="noStrike" dirty="0">
                        <a:solidFill>
                          <a:srgbClr val="000066"/>
                        </a:solidFill>
                        <a:effectLst/>
                        <a:latin typeface="Calibri" panose="020F0502020204030204" pitchFamily="34" charset="0"/>
                      </a:endParaRPr>
                    </a:p>
                  </a:txBody>
                  <a:tcPr marL="8082" marR="8082" marT="8082" marB="0" anchor="b"/>
                </a:tc>
                <a:tc hMerge="1">
                  <a:txBody>
                    <a:bodyPr/>
                    <a:lstStyle/>
                    <a:p>
                      <a:pPr algn="ctr" fontAlgn="b"/>
                      <a:endParaRPr lang="it-IT" sz="1100" b="0" i="0" u="none" strike="noStrike" dirty="0">
                        <a:solidFill>
                          <a:srgbClr val="000066"/>
                        </a:solidFill>
                        <a:effectLst/>
                        <a:latin typeface="Calibri" panose="020F0502020204030204" pitchFamily="34" charset="0"/>
                      </a:endParaRPr>
                    </a:p>
                  </a:txBody>
                  <a:tcPr marL="8082" marR="8082" marT="8082" marB="0" anchor="b"/>
                </a:tc>
                <a:tc hMerge="1">
                  <a:txBody>
                    <a:bodyPr/>
                    <a:lstStyle/>
                    <a:p>
                      <a:pPr algn="r" fontAlgn="b"/>
                      <a:endParaRPr lang="it-IT" sz="1100" b="0" i="0" u="none" strike="noStrike" dirty="0">
                        <a:solidFill>
                          <a:srgbClr val="000066"/>
                        </a:solidFill>
                        <a:effectLst/>
                        <a:latin typeface="Calibri" panose="020F0502020204030204" pitchFamily="34" charset="0"/>
                      </a:endParaRPr>
                    </a:p>
                  </a:txBody>
                  <a:tcPr marL="8082" marR="8082" marT="8082" marB="0" anchor="b"/>
                </a:tc>
                <a:tc hMerge="1">
                  <a:txBody>
                    <a:bodyPr/>
                    <a:lstStyle/>
                    <a:p>
                      <a:pPr algn="ctr" fontAlgn="b"/>
                      <a:endParaRPr lang="it-IT" sz="1100" b="0" i="0" u="none" strike="noStrike" dirty="0">
                        <a:solidFill>
                          <a:srgbClr val="000066"/>
                        </a:solidFill>
                        <a:effectLst/>
                        <a:latin typeface="Calibri" panose="020F0502020204030204" pitchFamily="34" charset="0"/>
                      </a:endParaRPr>
                    </a:p>
                  </a:txBody>
                  <a:tcPr marL="8082" marR="8082" marT="8082" marB="0" anchor="b"/>
                </a:tc>
                <a:tc hMerge="1">
                  <a:txBody>
                    <a:bodyPr/>
                    <a:lstStyle/>
                    <a:p>
                      <a:pPr algn="r" fontAlgn="b"/>
                      <a:endParaRPr lang="it-IT" sz="1100" b="0" i="0" u="none" strike="noStrike" dirty="0">
                        <a:solidFill>
                          <a:srgbClr val="000066"/>
                        </a:solidFill>
                        <a:effectLst/>
                        <a:latin typeface="Calibri" panose="020F0502020204030204" pitchFamily="34" charset="0"/>
                      </a:endParaRPr>
                    </a:p>
                  </a:txBody>
                  <a:tcPr marL="8082" marR="8082" marT="8082" marB="0" anchor="b"/>
                </a:tc>
                <a:tc hMerge="1">
                  <a:txBody>
                    <a:bodyPr/>
                    <a:lstStyle/>
                    <a:p>
                      <a:pPr algn="ctr" fontAlgn="b"/>
                      <a:endParaRPr lang="it-IT" sz="1100" b="0" i="0" u="none" strike="noStrike" dirty="0">
                        <a:solidFill>
                          <a:srgbClr val="000066"/>
                        </a:solidFill>
                        <a:effectLst/>
                        <a:latin typeface="Calibri" panose="020F0502020204030204" pitchFamily="34" charset="0"/>
                      </a:endParaRPr>
                    </a:p>
                  </a:txBody>
                  <a:tcPr marL="8082" marR="8082" marT="8082" marB="0" anchor="b"/>
                </a:tc>
                <a:tc hMerge="1">
                  <a:txBody>
                    <a:bodyPr/>
                    <a:lstStyle/>
                    <a:p>
                      <a:pPr algn="ctr" fontAlgn="b"/>
                      <a:endParaRPr lang="it-IT" sz="1100" b="0" i="0" u="none" strike="noStrike" dirty="0">
                        <a:solidFill>
                          <a:srgbClr val="000066"/>
                        </a:solidFill>
                        <a:effectLst/>
                        <a:latin typeface="Calibri" panose="020F0502020204030204" pitchFamily="34" charset="0"/>
                      </a:endParaRPr>
                    </a:p>
                  </a:txBody>
                  <a:tcPr marL="8082" marR="8082" marT="8082" marB="0" anchor="b"/>
                </a:tc>
                <a:tc hMerge="1">
                  <a:txBody>
                    <a:bodyPr/>
                    <a:lstStyle/>
                    <a:p>
                      <a:pPr algn="ctr" fontAlgn="b"/>
                      <a:endParaRPr lang="it-IT" sz="1100" b="0" i="0" u="none" strike="noStrike" dirty="0">
                        <a:solidFill>
                          <a:srgbClr val="000066"/>
                        </a:solidFill>
                        <a:effectLst/>
                        <a:latin typeface="Calibri" panose="020F0502020204030204" pitchFamily="34" charset="0"/>
                      </a:endParaRPr>
                    </a:p>
                  </a:txBody>
                  <a:tcPr marL="8082" marR="8082" marT="8082" marB="0" anchor="b"/>
                </a:tc>
                <a:extLst>
                  <a:ext uri="{0D108BD9-81ED-4DB2-BD59-A6C34878D82A}">
                    <a16:rowId xmlns:a16="http://schemas.microsoft.com/office/drawing/2014/main" val="10022"/>
                  </a:ext>
                </a:extLst>
              </a:tr>
            </a:tbl>
          </a:graphicData>
        </a:graphic>
      </p:graphicFrame>
      <p:sp>
        <p:nvSpPr>
          <p:cNvPr id="4" name="Segnaposto numero diapositiva 3">
            <a:extLst>
              <a:ext uri="{FF2B5EF4-FFF2-40B4-BE49-F238E27FC236}">
                <a16:creationId xmlns:a16="http://schemas.microsoft.com/office/drawing/2014/main" id="{B5C37802-76CF-3368-61F2-33917B8588CB}"/>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23</a:t>
            </a:fld>
            <a:endParaRPr lang="it-IT" sz="1200" dirty="0">
              <a:solidFill>
                <a:schemeClr val="tx1">
                  <a:tint val="75000"/>
                </a:schemeClr>
              </a:solidFill>
            </a:endParaRPr>
          </a:p>
        </p:txBody>
      </p:sp>
      <p:sp>
        <p:nvSpPr>
          <p:cNvPr id="6" name="Titolo 1">
            <a:extLst>
              <a:ext uri="{FF2B5EF4-FFF2-40B4-BE49-F238E27FC236}">
                <a16:creationId xmlns:a16="http://schemas.microsoft.com/office/drawing/2014/main" id="{227F79B2-E167-6735-E506-E3A40D17A5A0}"/>
              </a:ext>
            </a:extLst>
          </p:cNvPr>
          <p:cNvSpPr txBox="1">
            <a:spLocks/>
          </p:cNvSpPr>
          <p:nvPr/>
        </p:nvSpPr>
        <p:spPr>
          <a:xfrm>
            <a:off x="450129" y="221673"/>
            <a:ext cx="10753579" cy="6377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alt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Schema risultati -  Flussi annui - BASI ANIA (con selezione)</a:t>
            </a:r>
            <a:endParaRPr 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5034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6083" name="Rectangle 3"/>
          <p:cNvSpPr txBox="1">
            <a:spLocks noChangeArrowheads="1"/>
          </p:cNvSpPr>
          <p:nvPr/>
        </p:nvSpPr>
        <p:spPr bwMode="auto">
          <a:xfrm>
            <a:off x="526473" y="1730222"/>
            <a:ext cx="10849062" cy="305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425450" indent="-425450" eaLnBrk="0" hangingPunct="0">
              <a:spcBef>
                <a:spcPct val="20000"/>
              </a:spcBef>
              <a:buChar char="•"/>
              <a:defRPr sz="3200">
                <a:solidFill>
                  <a:schemeClr val="tx1"/>
                </a:solidFill>
                <a:latin typeface="Arial" charset="0"/>
              </a:defRPr>
            </a:lvl1pPr>
            <a:lvl2pPr marL="382588" indent="-182563" eaLnBrk="0" hangingPunct="0">
              <a:spcBef>
                <a:spcPct val="20000"/>
              </a:spcBef>
              <a:buChar char="–"/>
              <a:defRPr sz="2800">
                <a:solidFill>
                  <a:schemeClr val="tx1"/>
                </a:solidFill>
                <a:latin typeface="Arial" charset="0"/>
              </a:defRPr>
            </a:lvl2pPr>
            <a:lvl3pPr marL="566738" indent="-182563" eaLnBrk="0" hangingPunct="0">
              <a:spcBef>
                <a:spcPct val="20000"/>
              </a:spcBef>
              <a:buChar char="•"/>
              <a:defRPr sz="2400">
                <a:solidFill>
                  <a:schemeClr val="tx1"/>
                </a:solidFill>
                <a:latin typeface="Arial" charset="0"/>
              </a:defRPr>
            </a:lvl3pPr>
            <a:lvl4pPr marL="749300" indent="-182563" eaLnBrk="0" hangingPunct="0">
              <a:spcBef>
                <a:spcPct val="20000"/>
              </a:spcBef>
              <a:buChar char="–"/>
              <a:defRPr sz="2000">
                <a:solidFill>
                  <a:schemeClr val="tx1"/>
                </a:solidFill>
                <a:latin typeface="Arial" charset="0"/>
              </a:defRPr>
            </a:lvl4pPr>
            <a:lvl5pPr marL="931863" indent="-182563" eaLnBrk="0" hangingPunct="0">
              <a:spcBef>
                <a:spcPct val="20000"/>
              </a:spcBef>
              <a:buChar char="»"/>
              <a:defRPr sz="2000">
                <a:solidFill>
                  <a:schemeClr val="tx1"/>
                </a:solidFill>
                <a:latin typeface="Arial" charset="0"/>
              </a:defRPr>
            </a:lvl5pPr>
            <a:lvl6pPr marL="1389063" indent="-182563" eaLnBrk="0" fontAlgn="base" hangingPunct="0">
              <a:spcBef>
                <a:spcPct val="20000"/>
              </a:spcBef>
              <a:spcAft>
                <a:spcPct val="0"/>
              </a:spcAft>
              <a:buChar char="»"/>
              <a:defRPr sz="2000">
                <a:solidFill>
                  <a:schemeClr val="tx1"/>
                </a:solidFill>
                <a:latin typeface="Arial" charset="0"/>
              </a:defRPr>
            </a:lvl6pPr>
            <a:lvl7pPr marL="1846263" indent="-182563" eaLnBrk="0" fontAlgn="base" hangingPunct="0">
              <a:spcBef>
                <a:spcPct val="20000"/>
              </a:spcBef>
              <a:spcAft>
                <a:spcPct val="0"/>
              </a:spcAft>
              <a:buChar char="»"/>
              <a:defRPr sz="2000">
                <a:solidFill>
                  <a:schemeClr val="tx1"/>
                </a:solidFill>
                <a:latin typeface="Arial" charset="0"/>
              </a:defRPr>
            </a:lvl7pPr>
            <a:lvl8pPr marL="2303463" indent="-182563" eaLnBrk="0" fontAlgn="base" hangingPunct="0">
              <a:spcBef>
                <a:spcPct val="20000"/>
              </a:spcBef>
              <a:spcAft>
                <a:spcPct val="0"/>
              </a:spcAft>
              <a:buChar char="»"/>
              <a:defRPr sz="2000">
                <a:solidFill>
                  <a:schemeClr val="tx1"/>
                </a:solidFill>
                <a:latin typeface="Arial" charset="0"/>
              </a:defRPr>
            </a:lvl8pPr>
            <a:lvl9pPr marL="2760663" indent="-182563"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2200" dirty="0">
                <a:latin typeface="Times New Roman" panose="02020603050405020304" pitchFamily="18" charset="0"/>
                <a:cs typeface="Times New Roman" panose="02020603050405020304" pitchFamily="18" charset="0"/>
              </a:rPr>
              <a:t>Stima dei costi della prestazione di non autosufficienza, distintamente per le due componenti di copertura durante la fase lavorativa e da pensionato. </a:t>
            </a:r>
          </a:p>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2200" dirty="0">
                <a:latin typeface="Times New Roman" panose="02020603050405020304" pitchFamily="18" charset="0"/>
                <a:cs typeface="Times New Roman" panose="02020603050405020304" pitchFamily="18" charset="0"/>
              </a:rPr>
              <a:t>Contribuzione ESCLUSIVAMENTE durante il periodo di attività che coprirà con un premio annuale il rischio di non autosufficienza da attivo e con un premio unico finale al pensionamento il rischio di da pensionato.</a:t>
            </a:r>
          </a:p>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2200" dirty="0">
                <a:latin typeface="Times New Roman" panose="02020603050405020304" pitchFamily="18" charset="0"/>
                <a:cs typeface="Times New Roman" panose="02020603050405020304" pitchFamily="18" charset="0"/>
              </a:rPr>
              <a:t>IMPORTANTE: il calcolo è fatto su alcuni individui tipo ma le frequenze ipotizzate prevedono ADESIONE COLLETTIVA. In caso contrario il costo della copertura sarà sicuramente molto più elevato.</a:t>
            </a:r>
          </a:p>
        </p:txBody>
      </p:sp>
      <p:sp>
        <p:nvSpPr>
          <p:cNvPr id="2" name="Segnaposto numero diapositiva 3">
            <a:extLst>
              <a:ext uri="{FF2B5EF4-FFF2-40B4-BE49-F238E27FC236}">
                <a16:creationId xmlns:a16="http://schemas.microsoft.com/office/drawing/2014/main" id="{53CAD92A-1AF6-5793-0AED-5F221C399100}"/>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24</a:t>
            </a:fld>
            <a:endParaRPr lang="it-IT" sz="1200" dirty="0">
              <a:solidFill>
                <a:schemeClr val="tx1">
                  <a:tint val="75000"/>
                </a:schemeClr>
              </a:solidFill>
            </a:endParaRPr>
          </a:p>
        </p:txBody>
      </p:sp>
      <p:sp>
        <p:nvSpPr>
          <p:cNvPr id="5" name="Titolo 1">
            <a:extLst>
              <a:ext uri="{FF2B5EF4-FFF2-40B4-BE49-F238E27FC236}">
                <a16:creationId xmlns:a16="http://schemas.microsoft.com/office/drawing/2014/main" id="{60430822-5871-71D1-8684-5F0B7D42073F}"/>
              </a:ext>
            </a:extLst>
          </p:cNvPr>
          <p:cNvSpPr txBox="1">
            <a:spLocks/>
          </p:cNvSpPr>
          <p:nvPr/>
        </p:nvSpPr>
        <p:spPr>
          <a:xfrm>
            <a:off x="450129" y="221673"/>
            <a:ext cx="10753579" cy="117301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it-IT" altLang="it-IT" sz="24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La costruzione del modello:</a:t>
            </a:r>
          </a:p>
          <a:p>
            <a:pPr>
              <a:spcAft>
                <a:spcPts val="600"/>
              </a:spcAft>
            </a:pPr>
            <a:r>
              <a:rPr lang="it-IT" altLang="it-IT" sz="24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UNA PUBBLICAZIONE ASSOPREVIDENZA</a:t>
            </a:r>
          </a:p>
          <a:p>
            <a:r>
              <a:rPr lang="it-IT" altLang="it-IT" sz="24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CALCOLO PREMIO MEDIO PER ETÀ</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7107" name="Rectangle 3"/>
          <p:cNvSpPr txBox="1">
            <a:spLocks noChangeArrowheads="1"/>
          </p:cNvSpPr>
          <p:nvPr/>
        </p:nvSpPr>
        <p:spPr bwMode="auto">
          <a:xfrm>
            <a:off x="450129" y="1319068"/>
            <a:ext cx="10925406" cy="306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425450" indent="-425450" eaLnBrk="0" hangingPunct="0">
              <a:spcBef>
                <a:spcPct val="20000"/>
              </a:spcBef>
              <a:buChar char="•"/>
              <a:defRPr sz="3200">
                <a:solidFill>
                  <a:schemeClr val="tx1"/>
                </a:solidFill>
                <a:latin typeface="Arial" charset="0"/>
              </a:defRPr>
            </a:lvl1pPr>
            <a:lvl2pPr marL="382588" indent="-182563" eaLnBrk="0" hangingPunct="0">
              <a:spcBef>
                <a:spcPct val="20000"/>
              </a:spcBef>
              <a:buChar char="–"/>
              <a:defRPr sz="2800">
                <a:solidFill>
                  <a:schemeClr val="tx1"/>
                </a:solidFill>
                <a:latin typeface="Arial" charset="0"/>
              </a:defRPr>
            </a:lvl2pPr>
            <a:lvl3pPr marL="566738" indent="-182563" eaLnBrk="0" hangingPunct="0">
              <a:spcBef>
                <a:spcPct val="20000"/>
              </a:spcBef>
              <a:buChar char="•"/>
              <a:defRPr sz="2400">
                <a:solidFill>
                  <a:schemeClr val="tx1"/>
                </a:solidFill>
                <a:latin typeface="Arial" charset="0"/>
              </a:defRPr>
            </a:lvl3pPr>
            <a:lvl4pPr marL="749300" indent="-182563" eaLnBrk="0" hangingPunct="0">
              <a:spcBef>
                <a:spcPct val="20000"/>
              </a:spcBef>
              <a:buChar char="–"/>
              <a:defRPr sz="2000">
                <a:solidFill>
                  <a:schemeClr val="tx1"/>
                </a:solidFill>
                <a:latin typeface="Arial" charset="0"/>
              </a:defRPr>
            </a:lvl4pPr>
            <a:lvl5pPr marL="931863" indent="-182563" eaLnBrk="0" hangingPunct="0">
              <a:spcBef>
                <a:spcPct val="20000"/>
              </a:spcBef>
              <a:buChar char="»"/>
              <a:defRPr sz="2000">
                <a:solidFill>
                  <a:schemeClr val="tx1"/>
                </a:solidFill>
                <a:latin typeface="Arial" charset="0"/>
              </a:defRPr>
            </a:lvl5pPr>
            <a:lvl6pPr marL="1389063" indent="-182563" eaLnBrk="0" fontAlgn="base" hangingPunct="0">
              <a:spcBef>
                <a:spcPct val="20000"/>
              </a:spcBef>
              <a:spcAft>
                <a:spcPct val="0"/>
              </a:spcAft>
              <a:buChar char="»"/>
              <a:defRPr sz="2000">
                <a:solidFill>
                  <a:schemeClr val="tx1"/>
                </a:solidFill>
                <a:latin typeface="Arial" charset="0"/>
              </a:defRPr>
            </a:lvl6pPr>
            <a:lvl7pPr marL="1846263" indent="-182563" eaLnBrk="0" fontAlgn="base" hangingPunct="0">
              <a:spcBef>
                <a:spcPct val="20000"/>
              </a:spcBef>
              <a:spcAft>
                <a:spcPct val="0"/>
              </a:spcAft>
              <a:buChar char="»"/>
              <a:defRPr sz="2000">
                <a:solidFill>
                  <a:schemeClr val="tx1"/>
                </a:solidFill>
                <a:latin typeface="Arial" charset="0"/>
              </a:defRPr>
            </a:lvl7pPr>
            <a:lvl8pPr marL="2303463" indent="-182563" eaLnBrk="0" fontAlgn="base" hangingPunct="0">
              <a:spcBef>
                <a:spcPct val="20000"/>
              </a:spcBef>
              <a:spcAft>
                <a:spcPct val="0"/>
              </a:spcAft>
              <a:buChar char="»"/>
              <a:defRPr sz="2000">
                <a:solidFill>
                  <a:schemeClr val="tx1"/>
                </a:solidFill>
                <a:latin typeface="Arial" charset="0"/>
              </a:defRPr>
            </a:lvl8pPr>
            <a:lvl9pPr marL="2760663" indent="-182563"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2400" dirty="0">
                <a:latin typeface="Times New Roman" panose="02020603050405020304" pitchFamily="18" charset="0"/>
                <a:cs typeface="Times New Roman" panose="02020603050405020304" pitchFamily="18" charset="0"/>
              </a:rPr>
              <a:t>Non autosufficienza da attivo: rendita mensile di importo pari a € 900,00, (circa i due terzi del costo di una badante a tempo pieno). </a:t>
            </a:r>
          </a:p>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2400" dirty="0">
                <a:latin typeface="Times New Roman" panose="02020603050405020304" pitchFamily="18" charset="0"/>
                <a:cs typeface="Times New Roman" panose="02020603050405020304" pitchFamily="18" charset="0"/>
              </a:rPr>
              <a:t>Non autosufficienza da pensionato: rendita mensile uguale a quella della prestazione da attivo. Per il finanziamento di tale rendita si è stimato un premio unico al momento del pensionamento (67 anni). </a:t>
            </a:r>
          </a:p>
        </p:txBody>
      </p:sp>
      <p:sp>
        <p:nvSpPr>
          <p:cNvPr id="2" name="Segnaposto numero diapositiva 3">
            <a:extLst>
              <a:ext uri="{FF2B5EF4-FFF2-40B4-BE49-F238E27FC236}">
                <a16:creationId xmlns:a16="http://schemas.microsoft.com/office/drawing/2014/main" id="{F2EBEBEB-E0F2-40E9-B5E8-A3B319E1E972}"/>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25</a:t>
            </a:fld>
            <a:endParaRPr lang="it-IT" sz="1200" dirty="0">
              <a:solidFill>
                <a:schemeClr val="tx1">
                  <a:tint val="75000"/>
                </a:schemeClr>
              </a:solidFill>
            </a:endParaRPr>
          </a:p>
        </p:txBody>
      </p:sp>
      <p:sp>
        <p:nvSpPr>
          <p:cNvPr id="3" name="Titolo 1">
            <a:extLst>
              <a:ext uri="{FF2B5EF4-FFF2-40B4-BE49-F238E27FC236}">
                <a16:creationId xmlns:a16="http://schemas.microsoft.com/office/drawing/2014/main" id="{5B0D36C0-A4D3-618B-6CE7-794DEE447D2A}"/>
              </a:ext>
            </a:extLst>
          </p:cNvPr>
          <p:cNvSpPr txBox="1">
            <a:spLocks/>
          </p:cNvSpPr>
          <p:nvPr/>
        </p:nvSpPr>
        <p:spPr>
          <a:xfrm>
            <a:off x="450129" y="221673"/>
            <a:ext cx="10753579" cy="6377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alt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La costruzione del modello: le prestazioni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450129" y="1039527"/>
            <a:ext cx="10925406" cy="4073525"/>
          </a:xfrm>
          <a:prstGeom prst="rect">
            <a:avLst/>
          </a:prstGeom>
        </p:spPr>
        <p:txBody>
          <a:bodyPr lIns="0" rIns="0">
            <a:normAutofit lnSpcReduction="10000"/>
          </a:bodyPr>
          <a:lstStyle>
            <a:defPPr>
              <a:defRPr lang="it-IT"/>
            </a:defPPr>
            <a:lvl1pPr marL="426634" indent="-426634">
              <a:lnSpc>
                <a:spcPct val="90000"/>
              </a:lnSpc>
              <a:spcBef>
                <a:spcPts val="1200"/>
              </a:spcBef>
              <a:spcAft>
                <a:spcPts val="200"/>
              </a:spcAft>
              <a:buClr>
                <a:schemeClr val="accent1"/>
              </a:buClr>
              <a:buSzPct val="130000"/>
              <a:buFont typeface="Wingdings" panose="05000000000000000000" pitchFamily="2" charset="2"/>
              <a:buChar char="§"/>
              <a:defRPr sz="2192">
                <a:solidFill>
                  <a:srgbClr val="262626"/>
                </a:solidFill>
              </a:defRPr>
            </a:lvl1pPr>
            <a:lvl2pPr marL="384048" indent="-182880">
              <a:lnSpc>
                <a:spcPct val="90000"/>
              </a:lnSpc>
              <a:spcBef>
                <a:spcPts val="200"/>
              </a:spcBef>
              <a:spcAft>
                <a:spcPts val="400"/>
              </a:spcAft>
              <a:buClr>
                <a:schemeClr val="accent1"/>
              </a:buClr>
              <a:buFont typeface="Calibri" pitchFamily="34" charset="0"/>
              <a:buChar char="◦"/>
              <a:defRPr>
                <a:solidFill>
                  <a:schemeClr val="tx1">
                    <a:lumMod val="75000"/>
                    <a:lumOff val="25000"/>
                  </a:schemeClr>
                </a:solidFill>
              </a:defRPr>
            </a:lvl2pPr>
            <a:lvl3pPr marL="566928"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3pPr>
            <a:lvl4pPr marL="749808"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4pPr>
            <a:lvl5pPr marL="932688"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5pPr>
            <a:lvl6pPr marL="11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pPr>
              <a:defRPr/>
            </a:pPr>
            <a:r>
              <a:rPr lang="it-IT" altLang="it-IT" sz="2400" dirty="0">
                <a:solidFill>
                  <a:schemeClr val="tx1"/>
                </a:solidFill>
                <a:latin typeface="Times New Roman" panose="02020603050405020304" pitchFamily="18" charset="0"/>
                <a:cs typeface="Times New Roman" panose="02020603050405020304" pitchFamily="18" charset="0"/>
              </a:rPr>
              <a:t>Profilo 1:  individuo maschio di 30 anni con 38 anni di attività, con reddito annuo iniziale pari a € 25.000;</a:t>
            </a:r>
          </a:p>
          <a:p>
            <a:pPr>
              <a:defRPr/>
            </a:pPr>
            <a:r>
              <a:rPr lang="it-IT" altLang="it-IT" sz="2400" dirty="0">
                <a:solidFill>
                  <a:schemeClr val="tx1"/>
                </a:solidFill>
                <a:latin typeface="Times New Roman" panose="02020603050405020304" pitchFamily="18" charset="0"/>
                <a:cs typeface="Times New Roman" panose="02020603050405020304" pitchFamily="18" charset="0"/>
              </a:rPr>
              <a:t>Profilo 2:  individuo maschio di 35 anni con 33 anni di attività, con reddito annuo iniziale pari a € 25.000;</a:t>
            </a:r>
          </a:p>
          <a:p>
            <a:pPr>
              <a:defRPr/>
            </a:pPr>
            <a:r>
              <a:rPr lang="it-IT" altLang="it-IT" sz="2400" dirty="0">
                <a:solidFill>
                  <a:schemeClr val="tx1"/>
                </a:solidFill>
                <a:latin typeface="Times New Roman" panose="02020603050405020304" pitchFamily="18" charset="0"/>
                <a:cs typeface="Times New Roman" panose="02020603050405020304" pitchFamily="18" charset="0"/>
              </a:rPr>
              <a:t>Profilo 3:  individuo maschio di 40 anni con 28 anni di attività, con reddito annuo iniziale pari a € 25.000.</a:t>
            </a:r>
          </a:p>
          <a:p>
            <a:pPr>
              <a:defRPr/>
            </a:pPr>
            <a:r>
              <a:rPr lang="it-IT" altLang="it-IT" sz="2400" dirty="0">
                <a:solidFill>
                  <a:schemeClr val="tx1"/>
                </a:solidFill>
                <a:latin typeface="Times New Roman" panose="02020603050405020304" pitchFamily="18" charset="0"/>
                <a:cs typeface="Times New Roman" panose="02020603050405020304" pitchFamily="18" charset="0"/>
              </a:rPr>
              <a:t>Profilo 4:  individuo maschio di 45 anni con 23 anni di attività, con reddito annuo iniziale pari a € 25.000;</a:t>
            </a:r>
          </a:p>
          <a:p>
            <a:pPr>
              <a:defRPr/>
            </a:pPr>
            <a:r>
              <a:rPr lang="it-IT" altLang="it-IT" sz="2400" dirty="0">
                <a:solidFill>
                  <a:schemeClr val="tx1"/>
                </a:solidFill>
                <a:latin typeface="Times New Roman" panose="02020603050405020304" pitchFamily="18" charset="0"/>
                <a:cs typeface="Times New Roman" panose="02020603050405020304" pitchFamily="18" charset="0"/>
              </a:rPr>
              <a:t>Profilo 5:  individuo maschio di 50 anni con 18 anni di attività, con reddito annuo iniziale pari a € 25.000;</a:t>
            </a:r>
          </a:p>
          <a:p>
            <a:pPr>
              <a:defRPr/>
            </a:pPr>
            <a:endParaRPr lang="it-IT" altLang="it-IT" dirty="0">
              <a:latin typeface="Arial" pitchFamily="34" charset="0"/>
            </a:endParaRPr>
          </a:p>
        </p:txBody>
      </p:sp>
      <p:sp>
        <p:nvSpPr>
          <p:cNvPr id="2" name="Segnaposto numero diapositiva 3">
            <a:extLst>
              <a:ext uri="{FF2B5EF4-FFF2-40B4-BE49-F238E27FC236}">
                <a16:creationId xmlns:a16="http://schemas.microsoft.com/office/drawing/2014/main" id="{055C6675-1074-31CE-0C6B-41D1625C7C70}"/>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26</a:t>
            </a:fld>
            <a:endParaRPr lang="it-IT" sz="1200" dirty="0">
              <a:solidFill>
                <a:schemeClr val="tx1">
                  <a:tint val="75000"/>
                </a:schemeClr>
              </a:solidFill>
            </a:endParaRPr>
          </a:p>
        </p:txBody>
      </p:sp>
      <p:sp>
        <p:nvSpPr>
          <p:cNvPr id="3" name="Titolo 1">
            <a:extLst>
              <a:ext uri="{FF2B5EF4-FFF2-40B4-BE49-F238E27FC236}">
                <a16:creationId xmlns:a16="http://schemas.microsoft.com/office/drawing/2014/main" id="{47194D3C-A880-197A-DA5E-FB656B3D5DB6}"/>
              </a:ext>
            </a:extLst>
          </p:cNvPr>
          <p:cNvSpPr txBox="1">
            <a:spLocks/>
          </p:cNvSpPr>
          <p:nvPr/>
        </p:nvSpPr>
        <p:spPr>
          <a:xfrm>
            <a:off x="450129" y="221673"/>
            <a:ext cx="10753579" cy="6377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alt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La costruzione del modello: i profili considerati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1311564" y="1446216"/>
            <a:ext cx="9254836" cy="516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marL="425450" indent="-425450" eaLnBrk="0" hangingPunct="0">
              <a:spcBef>
                <a:spcPct val="20000"/>
              </a:spcBef>
              <a:buChar char="•"/>
              <a:defRPr sz="3200">
                <a:solidFill>
                  <a:schemeClr val="tx1"/>
                </a:solidFill>
                <a:latin typeface="Arial" charset="0"/>
              </a:defRPr>
            </a:lvl1pPr>
            <a:lvl2pPr marL="382588" indent="-182563" eaLnBrk="0" hangingPunct="0">
              <a:spcBef>
                <a:spcPct val="20000"/>
              </a:spcBef>
              <a:buChar char="–"/>
              <a:defRPr sz="2800">
                <a:solidFill>
                  <a:schemeClr val="tx1"/>
                </a:solidFill>
                <a:latin typeface="Arial" charset="0"/>
              </a:defRPr>
            </a:lvl2pPr>
            <a:lvl3pPr marL="566738" indent="-182563" eaLnBrk="0" hangingPunct="0">
              <a:spcBef>
                <a:spcPct val="20000"/>
              </a:spcBef>
              <a:buChar char="•"/>
              <a:defRPr sz="2400">
                <a:solidFill>
                  <a:schemeClr val="tx1"/>
                </a:solidFill>
                <a:latin typeface="Arial" charset="0"/>
              </a:defRPr>
            </a:lvl3pPr>
            <a:lvl4pPr marL="749300" indent="-182563" eaLnBrk="0" hangingPunct="0">
              <a:spcBef>
                <a:spcPct val="20000"/>
              </a:spcBef>
              <a:buChar char="–"/>
              <a:defRPr sz="2000">
                <a:solidFill>
                  <a:schemeClr val="tx1"/>
                </a:solidFill>
                <a:latin typeface="Arial" charset="0"/>
              </a:defRPr>
            </a:lvl4pPr>
            <a:lvl5pPr marL="931863" indent="-182563" eaLnBrk="0" hangingPunct="0">
              <a:spcBef>
                <a:spcPct val="20000"/>
              </a:spcBef>
              <a:buChar char="»"/>
              <a:defRPr sz="2000">
                <a:solidFill>
                  <a:schemeClr val="tx1"/>
                </a:solidFill>
                <a:latin typeface="Arial" charset="0"/>
              </a:defRPr>
            </a:lvl5pPr>
            <a:lvl6pPr marL="1389063" indent="-182563" eaLnBrk="0" fontAlgn="base" hangingPunct="0">
              <a:spcBef>
                <a:spcPct val="20000"/>
              </a:spcBef>
              <a:spcAft>
                <a:spcPct val="0"/>
              </a:spcAft>
              <a:buChar char="»"/>
              <a:defRPr sz="2000">
                <a:solidFill>
                  <a:schemeClr val="tx1"/>
                </a:solidFill>
                <a:latin typeface="Arial" charset="0"/>
              </a:defRPr>
            </a:lvl6pPr>
            <a:lvl7pPr marL="1846263" indent="-182563" eaLnBrk="0" fontAlgn="base" hangingPunct="0">
              <a:spcBef>
                <a:spcPct val="20000"/>
              </a:spcBef>
              <a:spcAft>
                <a:spcPct val="0"/>
              </a:spcAft>
              <a:buChar char="»"/>
              <a:defRPr sz="2000">
                <a:solidFill>
                  <a:schemeClr val="tx1"/>
                </a:solidFill>
                <a:latin typeface="Arial" charset="0"/>
              </a:defRPr>
            </a:lvl7pPr>
            <a:lvl8pPr marL="2303463" indent="-182563" eaLnBrk="0" fontAlgn="base" hangingPunct="0">
              <a:spcBef>
                <a:spcPct val="20000"/>
              </a:spcBef>
              <a:spcAft>
                <a:spcPct val="0"/>
              </a:spcAft>
              <a:buChar char="»"/>
              <a:defRPr sz="2000">
                <a:solidFill>
                  <a:schemeClr val="tx1"/>
                </a:solidFill>
                <a:latin typeface="Arial" charset="0"/>
              </a:defRPr>
            </a:lvl8pPr>
            <a:lvl9pPr marL="2760663" indent="-182563"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1800" dirty="0">
                <a:latin typeface="Times New Roman" panose="02020603050405020304" pitchFamily="18" charset="0"/>
                <a:cs typeface="Times New Roman" panose="02020603050405020304" pitchFamily="18" charset="0"/>
              </a:rPr>
              <a:t>Probabilità di morte per attivi e pensionati: è stata utilizzata la tavola di mortalità selezionata ottenuta riducendo le probabilità di morte della popolazione italiana 2014 (fonte ISTAT) applicate tenendo conto dell’aggancio al progressivo aumento della speranza di vita desunto dalle proiezioni ISTAT degli anni 2011-2065 (scenario centrale);</a:t>
            </a:r>
          </a:p>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1800" dirty="0">
                <a:latin typeface="Times New Roman" panose="02020603050405020304" pitchFamily="18" charset="0"/>
                <a:cs typeface="Times New Roman" panose="02020603050405020304" pitchFamily="18" charset="0"/>
              </a:rPr>
              <a:t>probabilità di morte dei soggetti non autosufficienti: mortalità rilevata per le basi tecniche predisposte da ANIA e Università (ipotesi centrale);</a:t>
            </a:r>
          </a:p>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1800" dirty="0">
                <a:latin typeface="Times New Roman" panose="02020603050405020304" pitchFamily="18" charset="0"/>
                <a:cs typeface="Times New Roman" panose="02020603050405020304" pitchFamily="18" charset="0"/>
              </a:rPr>
              <a:t>probabilità di diventare non autosufficiente: </a:t>
            </a:r>
          </a:p>
          <a:p>
            <a:pPr lvl="2" algn="just" eaLnBrk="1" hangingPunct="1">
              <a:lnSpc>
                <a:spcPct val="90000"/>
              </a:lnSpc>
              <a:spcBef>
                <a:spcPts val="200"/>
              </a:spcBef>
              <a:spcAft>
                <a:spcPts val="400"/>
              </a:spcAft>
              <a:buClr>
                <a:schemeClr val="accent1"/>
              </a:buClr>
              <a:buFont typeface="Calibri" pitchFamily="34" charset="0"/>
              <a:buChar char="◦"/>
            </a:pPr>
            <a:r>
              <a:rPr lang="it-IT" altLang="it-IT" sz="1800" dirty="0">
                <a:latin typeface="Times New Roman" panose="02020603050405020304" pitchFamily="18" charset="0"/>
                <a:cs typeface="Times New Roman" panose="02020603050405020304" pitchFamily="18" charset="0"/>
              </a:rPr>
              <a:t>per attivi e pensionati:  ipotesi di frequenza di non autosufficienza rilevata per le basi tecniche predisposte da ANIA e Università (ipotesi centrale);</a:t>
            </a:r>
          </a:p>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1800" dirty="0">
                <a:latin typeface="Times New Roman" panose="02020603050405020304" pitchFamily="18" charset="0"/>
                <a:cs typeface="Times New Roman" panose="02020603050405020304" pitchFamily="18" charset="0"/>
              </a:rPr>
              <a:t>età di accesso al pensionamento: 67 anni per entrambi i sessi;</a:t>
            </a:r>
          </a:p>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1800" dirty="0">
                <a:latin typeface="Times New Roman" panose="02020603050405020304" pitchFamily="18" charset="0"/>
                <a:cs typeface="Times New Roman" panose="02020603050405020304" pitchFamily="18" charset="0"/>
              </a:rPr>
              <a:t>tasso annuo di inflazione: 2%; PIL reale 1,5%  (hp utilizzate per calcolo pensione INPS)</a:t>
            </a:r>
          </a:p>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1800" dirty="0">
                <a:latin typeface="Times New Roman" panose="02020603050405020304" pitchFamily="18" charset="0"/>
                <a:cs typeface="Times New Roman" panose="02020603050405020304" pitchFamily="18" charset="0"/>
              </a:rPr>
              <a:t>tasso annuo di rivalutazione dei redditi (reale) 1,5%.</a:t>
            </a:r>
          </a:p>
          <a:p>
            <a:pPr algn="just" eaLnBrk="1" hangingPunct="1">
              <a:lnSpc>
                <a:spcPct val="90000"/>
              </a:lnSpc>
              <a:spcBef>
                <a:spcPts val="1200"/>
              </a:spcBef>
              <a:spcAft>
                <a:spcPts val="200"/>
              </a:spcAft>
              <a:buClr>
                <a:schemeClr val="accent1"/>
              </a:buClr>
              <a:buSzPct val="130000"/>
              <a:buFont typeface="Wingdings" pitchFamily="2" charset="2"/>
              <a:buChar char="§"/>
            </a:pPr>
            <a:r>
              <a:rPr lang="it-IT" altLang="it-IT" sz="1800" dirty="0">
                <a:latin typeface="Times New Roman" panose="02020603050405020304" pitchFamily="18" charset="0"/>
                <a:cs typeface="Times New Roman" panose="02020603050405020304" pitchFamily="18" charset="0"/>
              </a:rPr>
              <a:t>rendimento delle attività dell’1% reale, ipotizzato anche come tasso tecnico della prestazione di LTC da pensionato</a:t>
            </a:r>
          </a:p>
        </p:txBody>
      </p:sp>
      <p:sp>
        <p:nvSpPr>
          <p:cNvPr id="2" name="Segnaposto numero diapositiva 3">
            <a:extLst>
              <a:ext uri="{FF2B5EF4-FFF2-40B4-BE49-F238E27FC236}">
                <a16:creationId xmlns:a16="http://schemas.microsoft.com/office/drawing/2014/main" id="{48B32E79-D279-BAF6-F8D2-C3F020716333}"/>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27</a:t>
            </a:fld>
            <a:endParaRPr lang="it-IT" sz="1200" dirty="0">
              <a:solidFill>
                <a:schemeClr val="tx1">
                  <a:tint val="75000"/>
                </a:schemeClr>
              </a:solidFill>
            </a:endParaRPr>
          </a:p>
        </p:txBody>
      </p:sp>
      <p:sp>
        <p:nvSpPr>
          <p:cNvPr id="3" name="Titolo 1">
            <a:extLst>
              <a:ext uri="{FF2B5EF4-FFF2-40B4-BE49-F238E27FC236}">
                <a16:creationId xmlns:a16="http://schemas.microsoft.com/office/drawing/2014/main" id="{839957CD-4306-6652-8DB5-04ABC07F9BEE}"/>
              </a:ext>
            </a:extLst>
          </p:cNvPr>
          <p:cNvSpPr txBox="1">
            <a:spLocks/>
          </p:cNvSpPr>
          <p:nvPr/>
        </p:nvSpPr>
        <p:spPr>
          <a:xfrm>
            <a:off x="450129" y="507998"/>
            <a:ext cx="10925406" cy="6377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it-IT" altLang="it-IT" sz="24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La costruzione del modello: utilizzo delle basi tecniche pubblicate da ANIA e Università di Roma La Sapienza, costruite sui dati INPS dell’assegno di accompagno</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2226" name="Text Box 80"/>
          <p:cNvSpPr txBox="1">
            <a:spLocks noChangeArrowheads="1"/>
          </p:cNvSpPr>
          <p:nvPr/>
        </p:nvSpPr>
        <p:spPr bwMode="auto">
          <a:xfrm>
            <a:off x="2159000" y="5256071"/>
            <a:ext cx="7721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it-IT" altLang="it-IT" sz="1600" b="1" dirty="0">
                <a:latin typeface="Times New Roman" panose="02020603050405020304" pitchFamily="18" charset="0"/>
                <a:ea typeface="Calibri" pitchFamily="34" charset="0"/>
                <a:cs typeface="Times New Roman" panose="02020603050405020304" pitchFamily="18" charset="0"/>
              </a:rPr>
              <a:t>PER LE </a:t>
            </a:r>
            <a:r>
              <a:rPr lang="it-IT" altLang="it-IT" sz="1600" b="1" dirty="0">
                <a:solidFill>
                  <a:schemeClr val="accent2"/>
                </a:solidFill>
                <a:latin typeface="Times New Roman" panose="02020603050405020304" pitchFamily="18" charset="0"/>
                <a:ea typeface="Calibri" pitchFamily="34" charset="0"/>
                <a:cs typeface="Times New Roman" panose="02020603050405020304" pitchFamily="18" charset="0"/>
              </a:rPr>
              <a:t>FEMMINE </a:t>
            </a:r>
            <a:r>
              <a:rPr lang="it-IT" altLang="it-IT" sz="1600" b="1" dirty="0">
                <a:latin typeface="Times New Roman" panose="02020603050405020304" pitchFamily="18" charset="0"/>
                <a:ea typeface="Calibri" pitchFamily="34" charset="0"/>
                <a:cs typeface="Times New Roman" panose="02020603050405020304" pitchFamily="18" charset="0"/>
              </a:rPr>
              <a:t>COSTO LTC DA ATTIVO CONFERMATO, PER LTC DA PENSIONATO IL PREMIO E’ </a:t>
            </a:r>
            <a:r>
              <a:rPr lang="it-IT" altLang="it-IT" sz="1600" b="1" dirty="0">
                <a:solidFill>
                  <a:schemeClr val="accent2"/>
                </a:solidFill>
                <a:latin typeface="Times New Roman" panose="02020603050405020304" pitchFamily="18" charset="0"/>
                <a:ea typeface="Calibri" pitchFamily="34" charset="0"/>
                <a:cs typeface="Times New Roman" panose="02020603050405020304" pitchFamily="18" charset="0"/>
              </a:rPr>
              <a:t>MAGGIORE DEL 50%</a:t>
            </a:r>
          </a:p>
        </p:txBody>
      </p:sp>
      <p:graphicFrame>
        <p:nvGraphicFramePr>
          <p:cNvPr id="6" name="Tabella 5"/>
          <p:cNvGraphicFramePr>
            <a:graphicFrameLocks noGrp="1"/>
          </p:cNvGraphicFramePr>
          <p:nvPr>
            <p:extLst>
              <p:ext uri="{D42A27DB-BD31-4B8C-83A1-F6EECF244321}">
                <p14:modId xmlns:p14="http://schemas.microsoft.com/office/powerpoint/2010/main" val="1427545493"/>
              </p:ext>
            </p:extLst>
          </p:nvPr>
        </p:nvGraphicFramePr>
        <p:xfrm>
          <a:off x="1703513" y="1906045"/>
          <a:ext cx="8496942" cy="3140134"/>
        </p:xfrm>
        <a:graphic>
          <a:graphicData uri="http://schemas.openxmlformats.org/drawingml/2006/table">
            <a:tbl>
              <a:tblPr/>
              <a:tblGrid>
                <a:gridCol w="1200793">
                  <a:extLst>
                    <a:ext uri="{9D8B030D-6E8A-4147-A177-3AD203B41FA5}">
                      <a16:colId xmlns:a16="http://schemas.microsoft.com/office/drawing/2014/main" val="20000"/>
                    </a:ext>
                  </a:extLst>
                </a:gridCol>
                <a:gridCol w="1278251">
                  <a:extLst>
                    <a:ext uri="{9D8B030D-6E8A-4147-A177-3AD203B41FA5}">
                      <a16:colId xmlns:a16="http://schemas.microsoft.com/office/drawing/2014/main" val="20001"/>
                    </a:ext>
                  </a:extLst>
                </a:gridCol>
                <a:gridCol w="1417557">
                  <a:extLst>
                    <a:ext uri="{9D8B030D-6E8A-4147-A177-3AD203B41FA5}">
                      <a16:colId xmlns:a16="http://schemas.microsoft.com/office/drawing/2014/main" val="20002"/>
                    </a:ext>
                  </a:extLst>
                </a:gridCol>
                <a:gridCol w="1533447">
                  <a:extLst>
                    <a:ext uri="{9D8B030D-6E8A-4147-A177-3AD203B41FA5}">
                      <a16:colId xmlns:a16="http://schemas.microsoft.com/office/drawing/2014/main" val="20003"/>
                    </a:ext>
                  </a:extLst>
                </a:gridCol>
                <a:gridCol w="1533447">
                  <a:extLst>
                    <a:ext uri="{9D8B030D-6E8A-4147-A177-3AD203B41FA5}">
                      <a16:colId xmlns:a16="http://schemas.microsoft.com/office/drawing/2014/main" val="20004"/>
                    </a:ext>
                  </a:extLst>
                </a:gridCol>
                <a:gridCol w="1533447">
                  <a:extLst>
                    <a:ext uri="{9D8B030D-6E8A-4147-A177-3AD203B41FA5}">
                      <a16:colId xmlns:a16="http://schemas.microsoft.com/office/drawing/2014/main" val="20005"/>
                    </a:ext>
                  </a:extLst>
                </a:gridCol>
              </a:tblGrid>
              <a:tr h="742532">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endParaRPr lang="it-IT" sz="1800" dirty="0">
                        <a:solidFill>
                          <a:schemeClr val="tx1"/>
                        </a:solidFill>
                        <a:latin typeface="Calibri" pitchFamily="34" charset="0"/>
                        <a:ea typeface="Calibri"/>
                        <a:cs typeface="Times New Roman"/>
                      </a:endParaRP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dirty="0">
                          <a:solidFill>
                            <a:schemeClr val="tx1"/>
                          </a:solidFill>
                          <a:latin typeface="Times New Roman" panose="02020603050405020304" pitchFamily="18" charset="0"/>
                          <a:ea typeface="Calibri"/>
                          <a:cs typeface="Times New Roman" panose="02020603050405020304" pitchFamily="18" charset="0"/>
                        </a:rPr>
                        <a:t>Età di ingresso</a:t>
                      </a: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dirty="0">
                          <a:solidFill>
                            <a:schemeClr val="tx1"/>
                          </a:solidFill>
                          <a:latin typeface="Times New Roman" panose="02020603050405020304" pitchFamily="18" charset="0"/>
                          <a:ea typeface="Calibri"/>
                          <a:cs typeface="Times New Roman" panose="02020603050405020304" pitchFamily="18" charset="0"/>
                        </a:rPr>
                        <a:t>Contributo annuo in cifra fissa (€)</a:t>
                      </a: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cell3D prstMaterial="dkEdge">
                      <a:bevel prst="coolSlant"/>
                      <a:lightRig rig="flood" dir="t"/>
                    </a:cell3D>
                    <a:noFill/>
                  </a:tcPr>
                </a:tc>
                <a:tc h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endParaRPr lang="it-IT" sz="1800" dirty="0">
                        <a:solidFill>
                          <a:srgbClr val="365F91"/>
                        </a:solidFill>
                        <a:latin typeface="Calibri" pitchFamily="34" charset="0"/>
                        <a:ea typeface="Calibri"/>
                        <a:cs typeface="Times New Roman"/>
                      </a:endParaRPr>
                    </a:p>
                  </a:txBody>
                  <a:tcPr marL="68585" marR="68585"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endParaRPr lang="it-IT" sz="1800" dirty="0">
                        <a:solidFill>
                          <a:srgbClr val="365F91"/>
                        </a:solidFill>
                        <a:latin typeface="Calibri" pitchFamily="34" charset="0"/>
                        <a:ea typeface="Calibri"/>
                        <a:cs typeface="Times New Roman"/>
                      </a:endParaRPr>
                    </a:p>
                  </a:txBody>
                  <a:tcPr marL="68585" marR="68585"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dirty="0">
                          <a:solidFill>
                            <a:schemeClr val="tx1"/>
                          </a:solidFill>
                          <a:latin typeface="Times New Roman" panose="02020603050405020304" pitchFamily="18" charset="0"/>
                          <a:ea typeface="Calibri"/>
                          <a:cs typeface="Times New Roman" panose="02020603050405020304" pitchFamily="18" charset="0"/>
                        </a:rPr>
                        <a:t>Contributo in % della retribuzione</a:t>
                      </a: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88312">
                <a:tc>
                  <a:txBody>
                    <a:bodyPr/>
                    <a:lstStyle/>
                    <a:p>
                      <a:pPr indent="0" algn="ctr">
                        <a:lnSpc>
                          <a:spcPts val="1560"/>
                        </a:lnSpc>
                        <a:spcAft>
                          <a:spcPts val="0"/>
                        </a:spcAft>
                      </a:pPr>
                      <a:endParaRPr lang="it-IT" sz="1800" dirty="0">
                        <a:solidFill>
                          <a:schemeClr val="tx1"/>
                        </a:solidFill>
                        <a:latin typeface="Calibri" pitchFamily="34" charset="0"/>
                        <a:ea typeface="Calibri"/>
                        <a:cs typeface="Times New Roman"/>
                      </a:endParaRP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0" algn="ctr">
                        <a:lnSpc>
                          <a:spcPts val="1560"/>
                        </a:lnSpc>
                        <a:spcAft>
                          <a:spcPts val="0"/>
                        </a:spcAft>
                      </a:pPr>
                      <a:r>
                        <a:rPr lang="it-IT" sz="1800" dirty="0">
                          <a:solidFill>
                            <a:schemeClr val="tx1"/>
                          </a:solidFill>
                          <a:latin typeface="Times New Roman" panose="02020603050405020304" pitchFamily="18" charset="0"/>
                          <a:ea typeface="Calibri"/>
                          <a:cs typeface="Times New Roman" panose="02020603050405020304" pitchFamily="18" charset="0"/>
                        </a:rPr>
                        <a:t>Maschi</a:t>
                      </a: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0" algn="ctr">
                        <a:lnSpc>
                          <a:spcPts val="1560"/>
                        </a:lnSpc>
                        <a:spcAft>
                          <a:spcPts val="0"/>
                        </a:spcAft>
                      </a:pPr>
                      <a:r>
                        <a:rPr lang="it-IT" sz="1800" dirty="0">
                          <a:solidFill>
                            <a:schemeClr val="tx1"/>
                          </a:solidFill>
                          <a:latin typeface="Times New Roman" panose="02020603050405020304" pitchFamily="18" charset="0"/>
                          <a:ea typeface="Calibri"/>
                          <a:cs typeface="Times New Roman" panose="02020603050405020304" pitchFamily="18" charset="0"/>
                        </a:rPr>
                        <a:t>Totale</a:t>
                      </a: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cell3D prstMaterial="dkEdge">
                      <a:bevel prst="coolSlant"/>
                      <a:lightRig rig="flood" dir="t"/>
                    </a:cell3D>
                    <a:noFill/>
                  </a:tcPr>
                </a:tc>
                <a:tc>
                  <a:txBody>
                    <a:bodyPr/>
                    <a:lstStyle/>
                    <a:p>
                      <a:pPr indent="0" algn="ctr">
                        <a:lnSpc>
                          <a:spcPts val="1560"/>
                        </a:lnSpc>
                        <a:spcAft>
                          <a:spcPts val="0"/>
                        </a:spcAft>
                      </a:pPr>
                      <a:r>
                        <a:rPr lang="it-IT" sz="1800" dirty="0">
                          <a:solidFill>
                            <a:schemeClr val="tx1"/>
                          </a:solidFill>
                          <a:latin typeface="Times New Roman" panose="02020603050405020304" pitchFamily="18" charset="0"/>
                          <a:ea typeface="Calibri"/>
                          <a:cs typeface="Times New Roman" panose="02020603050405020304" pitchFamily="18" charset="0"/>
                        </a:rPr>
                        <a:t>Per LTC attivo</a:t>
                      </a: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cell3D prstMaterial="dkEdge">
                      <a:bevel prst="coolSlant"/>
                      <a:lightRig rig="flood" dir="t"/>
                    </a:cell3D>
                    <a:noFill/>
                  </a:tcPr>
                </a:tc>
                <a:tc>
                  <a:txBody>
                    <a:bodyPr/>
                    <a:lstStyle/>
                    <a:p>
                      <a:pPr indent="0" algn="ctr">
                        <a:lnSpc>
                          <a:spcPts val="1560"/>
                        </a:lnSpc>
                        <a:spcAft>
                          <a:spcPts val="0"/>
                        </a:spcAft>
                      </a:pPr>
                      <a:r>
                        <a:rPr lang="it-IT" sz="1800" dirty="0">
                          <a:solidFill>
                            <a:schemeClr val="tx1"/>
                          </a:solidFill>
                          <a:latin typeface="Times New Roman" panose="02020603050405020304" pitchFamily="18" charset="0"/>
                          <a:ea typeface="Calibri"/>
                          <a:cs typeface="Times New Roman" panose="02020603050405020304" pitchFamily="18" charset="0"/>
                        </a:rPr>
                        <a:t>Per LTC pensionato</a:t>
                      </a: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cell3D prstMaterial="dkEdge">
                      <a:bevel prst="coolSlant"/>
                      <a:lightRig rig="flood" dir="t"/>
                    </a:cell3D>
                    <a:noFill/>
                  </a:tcPr>
                </a:tc>
                <a:tc>
                  <a:txBody>
                    <a:bodyPr/>
                    <a:lstStyle/>
                    <a:p>
                      <a:pPr indent="0" algn="ctr">
                        <a:lnSpc>
                          <a:spcPts val="1560"/>
                        </a:lnSpc>
                        <a:spcAft>
                          <a:spcPts val="0"/>
                        </a:spcAft>
                      </a:pPr>
                      <a:endParaRPr lang="it-IT" sz="1800" dirty="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8185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dirty="0">
                          <a:solidFill>
                            <a:schemeClr val="tx1"/>
                          </a:solidFill>
                          <a:latin typeface="Times New Roman" panose="02020603050405020304" pitchFamily="18" charset="0"/>
                          <a:ea typeface="Calibri"/>
                          <a:cs typeface="Times New Roman" panose="02020603050405020304" pitchFamily="18" charset="0"/>
                        </a:rPr>
                        <a:t>Profilo 1</a:t>
                      </a:r>
                      <a:endParaRPr lang="it-IT" sz="1800" dirty="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w="12700" cap="flat" cmpd="sng" algn="ctr">
                      <a:solidFill>
                        <a:srgbClr val="4F81BD"/>
                      </a:solidFill>
                      <a:prstDash val="solid"/>
                      <a:round/>
                      <a:headEnd type="none" w="med" len="med"/>
                      <a:tailEnd type="none" w="med" len="med"/>
                    </a:lnT>
                    <a:lnB>
                      <a:noFill/>
                    </a:lnB>
                    <a:lnTlToBr w="12700" cmpd="sng">
                      <a:noFill/>
                      <a:prstDash val="solid"/>
                    </a:lnTlToBr>
                    <a:lnBlToTr w="12700" cmpd="sng">
                      <a:noFill/>
                      <a:prstDash val="solid"/>
                    </a:lnBlToTr>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dirty="0">
                          <a:solidFill>
                            <a:schemeClr val="tx1"/>
                          </a:solidFill>
                          <a:latin typeface="Times New Roman" panose="02020603050405020304" pitchFamily="18" charset="0"/>
                          <a:ea typeface="Calibri"/>
                          <a:cs typeface="Times New Roman" panose="02020603050405020304" pitchFamily="18" charset="0"/>
                        </a:rPr>
                        <a:t>30</a:t>
                      </a:r>
                      <a:endParaRPr lang="it-IT" sz="1800" dirty="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w="12700" cap="flat" cmpd="sng" algn="ctr">
                      <a:solidFill>
                        <a:srgbClr val="4F81BD"/>
                      </a:solidFill>
                      <a:prstDash val="solid"/>
                      <a:round/>
                      <a:headEnd type="none" w="med" len="med"/>
                      <a:tailEnd type="none" w="med" len="med"/>
                    </a:lnT>
                    <a:lnB>
                      <a:noFill/>
                    </a:lnB>
                    <a:lnTlToBr w="12700" cmpd="sng">
                      <a:noFill/>
                      <a:prstDash val="solid"/>
                    </a:lnTlToBr>
                    <a:lnBlToTr w="12700" cmpd="sng">
                      <a:noFill/>
                      <a:prstDash val="solid"/>
                    </a:lnBlToTr>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130</a:t>
                      </a:r>
                    </a:p>
                  </a:txBody>
                  <a:tcPr marL="51439" marR="51439" marT="0" marB="0" anchor="ctr">
                    <a:lnL>
                      <a:noFill/>
                    </a:lnL>
                    <a:lnR>
                      <a:noFill/>
                    </a:lnR>
                    <a:lnT w="12700" cap="flat" cmpd="sng" algn="ctr">
                      <a:solidFill>
                        <a:srgbClr val="4F81BD"/>
                      </a:solidFill>
                      <a:prstDash val="solid"/>
                      <a:round/>
                      <a:headEnd type="none" w="med" len="med"/>
                      <a:tailEnd type="none" w="med" len="med"/>
                    </a:lnT>
                    <a:lnB>
                      <a:noFill/>
                    </a:lnB>
                    <a:lnTlToBr w="12700" cmpd="sng">
                      <a:noFill/>
                      <a:prstDash val="solid"/>
                    </a:lnTlToBr>
                    <a:lnBlToTr w="12700" cmpd="sng">
                      <a:noFill/>
                      <a:prstDash val="solid"/>
                    </a:lnBlToTr>
                    <a:cell3D prstMaterial="dkEdge">
                      <a:bevel prst="coolSlant"/>
                      <a:lightRig rig="flood" dir="t"/>
                    </a:cell3D>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70</a:t>
                      </a:r>
                    </a:p>
                  </a:txBody>
                  <a:tcPr marL="51439" marR="51439" marT="0" marB="0" anchor="ctr">
                    <a:lnL>
                      <a:noFill/>
                    </a:lnL>
                    <a:lnR>
                      <a:noFill/>
                    </a:lnR>
                    <a:lnT w="12700" cap="flat" cmpd="sng" algn="ctr">
                      <a:solidFill>
                        <a:srgbClr val="4F81BD"/>
                      </a:solidFill>
                      <a:prstDash val="solid"/>
                      <a:round/>
                      <a:headEnd type="none" w="med" len="med"/>
                      <a:tailEnd type="none" w="med" len="med"/>
                    </a:lnT>
                    <a:lnB>
                      <a:noFill/>
                    </a:lnB>
                    <a:lnTlToBr w="12700" cmpd="sng">
                      <a:noFill/>
                      <a:prstDash val="solid"/>
                    </a:lnTlToBr>
                    <a:lnBlToTr w="12700" cmpd="sng">
                      <a:noFill/>
                      <a:prstDash val="solid"/>
                    </a:lnBlToTr>
                    <a:cell3D prstMaterial="dkEdge">
                      <a:bevel prst="coolSlant"/>
                      <a:lightRig rig="flood" dir="t"/>
                    </a:cell3D>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60</a:t>
                      </a:r>
                    </a:p>
                  </a:txBody>
                  <a:tcPr marL="51439" marR="51439" marT="0" marB="0" anchor="ctr">
                    <a:lnL>
                      <a:noFill/>
                    </a:lnL>
                    <a:lnR>
                      <a:noFill/>
                    </a:lnR>
                    <a:lnT w="12700" cap="flat" cmpd="sng" algn="ctr">
                      <a:solidFill>
                        <a:srgbClr val="4F81BD"/>
                      </a:solidFill>
                      <a:prstDash val="solid"/>
                      <a:round/>
                      <a:headEnd type="none" w="med" len="med"/>
                      <a:tailEnd type="none" w="med" len="med"/>
                    </a:lnT>
                    <a:lnB>
                      <a:noFill/>
                    </a:lnB>
                    <a:lnTlToBr w="12700" cmpd="sng">
                      <a:noFill/>
                      <a:prstDash val="solid"/>
                    </a:lnTlToBr>
                    <a:lnBlToTr w="12700" cmpd="sng">
                      <a:noFill/>
                      <a:prstDash val="solid"/>
                    </a:lnBlToTr>
                    <a:cell3D prstMaterial="dkEdge">
                      <a:bevel prst="coolSlant"/>
                      <a:lightRig rig="flood" dir="t"/>
                    </a:cell3D>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0,52%</a:t>
                      </a:r>
                    </a:p>
                  </a:txBody>
                  <a:tcPr marL="51439" marR="51439" marT="0" marB="0" anchor="ctr">
                    <a:lnL>
                      <a:noFill/>
                    </a:lnL>
                    <a:lnR>
                      <a:noFill/>
                    </a:lnR>
                    <a:lnT w="12700" cap="flat" cmpd="sng" algn="ctr">
                      <a:solidFill>
                        <a:srgbClr val="4F81BD"/>
                      </a:solidFill>
                      <a:prstDash val="solid"/>
                      <a:round/>
                      <a:headEnd type="none" w="med" len="med"/>
                      <a:tailEnd type="none" w="med" len="med"/>
                    </a:lnT>
                    <a:lnB>
                      <a:noFill/>
                    </a:lnB>
                    <a:lnTlToBr w="12700" cmpd="sng">
                      <a:noFill/>
                      <a:prstDash val="solid"/>
                    </a:lnTlToBr>
                    <a:lnBlToTr w="12700" cmpd="sng">
                      <a:noFill/>
                      <a:prstDash val="solid"/>
                    </a:lnBlToTr>
                    <a:solidFill>
                      <a:srgbClr val="D3DFEE"/>
                    </a:solidFill>
                  </a:tcPr>
                </a:tc>
                <a:extLst>
                  <a:ext uri="{0D108BD9-81ED-4DB2-BD59-A6C34878D82A}">
                    <a16:rowId xmlns:a16="http://schemas.microsoft.com/office/drawing/2014/main" val="10002"/>
                  </a:ext>
                </a:extLst>
              </a:tr>
              <a:tr h="38185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dirty="0">
                          <a:solidFill>
                            <a:schemeClr val="tx1"/>
                          </a:solidFill>
                          <a:latin typeface="Times New Roman" panose="02020603050405020304" pitchFamily="18" charset="0"/>
                          <a:ea typeface="Calibri"/>
                          <a:cs typeface="Times New Roman" panose="02020603050405020304" pitchFamily="18" charset="0"/>
                        </a:rPr>
                        <a:t>Profilo 2</a:t>
                      </a:r>
                      <a:endParaRPr lang="it-IT" sz="1800" dirty="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a:solidFill>
                            <a:schemeClr val="tx1"/>
                          </a:solidFill>
                          <a:latin typeface="Times New Roman" panose="02020603050405020304" pitchFamily="18" charset="0"/>
                          <a:ea typeface="Calibri"/>
                          <a:cs typeface="Times New Roman" panose="02020603050405020304" pitchFamily="18" charset="0"/>
                        </a:rPr>
                        <a:t>35</a:t>
                      </a:r>
                      <a:endParaRPr lang="it-IT" sz="180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150</a:t>
                      </a:r>
                    </a:p>
                  </a:txBody>
                  <a:tcPr marL="51439" marR="51439" marT="0" marB="0" anchor="ctr">
                    <a:lnL>
                      <a:noFill/>
                    </a:lnL>
                    <a:lnR>
                      <a:noFill/>
                    </a:lnR>
                    <a:lnT>
                      <a:noFill/>
                    </a:lnT>
                    <a:lnB>
                      <a:noFill/>
                    </a:lnB>
                    <a:lnTlToBr w="12700" cmpd="sng">
                      <a:noFill/>
                      <a:prstDash val="solid"/>
                    </a:lnTlToBr>
                    <a:lnBlToTr w="12700" cmpd="sng">
                      <a:noFill/>
                      <a:prstDash val="solid"/>
                    </a:lnBlToTr>
                    <a:cell3D prstMaterial="dkEdge">
                      <a:bevel prst="coolSlant"/>
                      <a:lightRig rig="flood" dir="t"/>
                    </a:cell3D>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75</a:t>
                      </a:r>
                    </a:p>
                  </a:txBody>
                  <a:tcPr marL="51439" marR="51439" marT="0" marB="0" anchor="ctr">
                    <a:lnL>
                      <a:noFill/>
                    </a:lnL>
                    <a:lnR>
                      <a:noFill/>
                    </a:lnR>
                    <a:lnT>
                      <a:noFill/>
                    </a:lnT>
                    <a:lnB>
                      <a:noFill/>
                    </a:lnB>
                    <a:lnTlToBr w="12700" cmpd="sng">
                      <a:noFill/>
                      <a:prstDash val="solid"/>
                    </a:lnTlToBr>
                    <a:lnBlToTr w="12700" cmpd="sng">
                      <a:noFill/>
                      <a:prstDash val="solid"/>
                    </a:lnBlToTr>
                    <a:cell3D prstMaterial="dkEdge">
                      <a:bevel prst="coolSlant"/>
                      <a:lightRig rig="flood" dir="t"/>
                    </a:cell3D>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75</a:t>
                      </a:r>
                    </a:p>
                  </a:txBody>
                  <a:tcPr marL="51439" marR="51439" marT="0" marB="0" anchor="ctr">
                    <a:lnL>
                      <a:noFill/>
                    </a:lnL>
                    <a:lnR>
                      <a:noFill/>
                    </a:lnR>
                    <a:lnT>
                      <a:noFill/>
                    </a:lnT>
                    <a:lnB>
                      <a:noFill/>
                    </a:lnB>
                    <a:lnTlToBr w="12700" cmpd="sng">
                      <a:noFill/>
                      <a:prstDash val="solid"/>
                    </a:lnTlToBr>
                    <a:lnBlToTr w="12700" cmpd="sng">
                      <a:noFill/>
                      <a:prstDash val="solid"/>
                    </a:lnBlToTr>
                    <a:cell3D prstMaterial="dkEdge">
                      <a:bevel prst="coolSlant"/>
                      <a:lightRig rig="flood" dir="t"/>
                    </a:cell3D>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0,60%</a:t>
                      </a:r>
                    </a:p>
                  </a:txBody>
                  <a:tcPr marL="51439" marR="51439"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8185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dirty="0">
                          <a:solidFill>
                            <a:schemeClr val="tx1"/>
                          </a:solidFill>
                          <a:latin typeface="Times New Roman" panose="02020603050405020304" pitchFamily="18" charset="0"/>
                          <a:ea typeface="Calibri"/>
                          <a:cs typeface="Times New Roman" panose="02020603050405020304" pitchFamily="18" charset="0"/>
                        </a:rPr>
                        <a:t>Profilo 3</a:t>
                      </a:r>
                      <a:endParaRPr lang="it-IT" sz="1800" dirty="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a:noFill/>
                    </a:lnT>
                    <a:lnB>
                      <a:noFill/>
                    </a:lnB>
                    <a:lnTlToBr w="12700" cmpd="sng">
                      <a:noFill/>
                      <a:prstDash val="solid"/>
                    </a:lnTlToBr>
                    <a:lnBlToTr w="12700" cmpd="sng">
                      <a:noFill/>
                      <a:prstDash val="solid"/>
                    </a:lnBlToTr>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a:solidFill>
                            <a:schemeClr val="tx1"/>
                          </a:solidFill>
                          <a:latin typeface="Times New Roman" panose="02020603050405020304" pitchFamily="18" charset="0"/>
                          <a:ea typeface="Calibri"/>
                          <a:cs typeface="Times New Roman" panose="02020603050405020304" pitchFamily="18" charset="0"/>
                        </a:rPr>
                        <a:t>40</a:t>
                      </a:r>
                      <a:endParaRPr lang="it-IT" sz="180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a:noFill/>
                    </a:lnT>
                    <a:lnB>
                      <a:noFill/>
                    </a:lnB>
                    <a:lnTlToBr w="12700" cmpd="sng">
                      <a:noFill/>
                      <a:prstDash val="solid"/>
                    </a:lnTlToBr>
                    <a:lnBlToTr w="12700" cmpd="sng">
                      <a:noFill/>
                      <a:prstDash val="solid"/>
                    </a:lnBlToTr>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170</a:t>
                      </a:r>
                    </a:p>
                  </a:txBody>
                  <a:tcPr marL="51439" marR="51439" marT="0" marB="0" anchor="ctr">
                    <a:lnL>
                      <a:noFill/>
                    </a:lnL>
                    <a:lnR>
                      <a:noFill/>
                    </a:lnR>
                    <a:lnT>
                      <a:noFill/>
                    </a:lnT>
                    <a:lnB>
                      <a:noFill/>
                    </a:lnB>
                    <a:lnTlToBr w="12700" cmpd="sng">
                      <a:noFill/>
                      <a:prstDash val="solid"/>
                    </a:lnTlToBr>
                    <a:lnBlToTr w="12700" cmpd="sng">
                      <a:noFill/>
                      <a:prstDash val="solid"/>
                    </a:lnBlToTr>
                    <a:cell3D prstMaterial="dkEdge">
                      <a:bevel prst="coolSlant"/>
                      <a:lightRig rig="flood" dir="t"/>
                    </a:cell3D>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80</a:t>
                      </a:r>
                    </a:p>
                  </a:txBody>
                  <a:tcPr marL="51439" marR="51439" marT="0" marB="0" anchor="ctr">
                    <a:lnL>
                      <a:noFill/>
                    </a:lnL>
                    <a:lnR>
                      <a:noFill/>
                    </a:lnR>
                    <a:lnT>
                      <a:noFill/>
                    </a:lnT>
                    <a:lnB>
                      <a:noFill/>
                    </a:lnB>
                    <a:lnTlToBr w="12700" cmpd="sng">
                      <a:noFill/>
                      <a:prstDash val="solid"/>
                    </a:lnTlToBr>
                    <a:lnBlToTr w="12700" cmpd="sng">
                      <a:noFill/>
                      <a:prstDash val="solid"/>
                    </a:lnBlToTr>
                    <a:cell3D prstMaterial="dkEdge">
                      <a:bevel prst="coolSlant"/>
                      <a:lightRig rig="flood" dir="t"/>
                    </a:cell3D>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90</a:t>
                      </a:r>
                    </a:p>
                  </a:txBody>
                  <a:tcPr marL="51439" marR="51439" marT="0" marB="0" anchor="ctr">
                    <a:lnL>
                      <a:noFill/>
                    </a:lnL>
                    <a:lnR>
                      <a:noFill/>
                    </a:lnR>
                    <a:lnT>
                      <a:noFill/>
                    </a:lnT>
                    <a:lnB>
                      <a:noFill/>
                    </a:lnB>
                    <a:lnTlToBr w="12700" cmpd="sng">
                      <a:noFill/>
                      <a:prstDash val="solid"/>
                    </a:lnTlToBr>
                    <a:lnBlToTr w="12700" cmpd="sng">
                      <a:noFill/>
                      <a:prstDash val="solid"/>
                    </a:lnBlToTr>
                    <a:cell3D prstMaterial="dkEdge">
                      <a:bevel prst="coolSlant"/>
                      <a:lightRig rig="flood" dir="t"/>
                    </a:cell3D>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0,55%</a:t>
                      </a:r>
                    </a:p>
                  </a:txBody>
                  <a:tcPr marL="51439" marR="51439" marT="0" marB="0" anchor="ctr">
                    <a:lnL>
                      <a:noFill/>
                    </a:lnL>
                    <a:lnR>
                      <a:noFill/>
                    </a:lnR>
                    <a:lnT>
                      <a:noFill/>
                    </a:lnT>
                    <a:lnB>
                      <a:noFill/>
                    </a:lnB>
                    <a:lnTlToBr w="12700" cmpd="sng">
                      <a:noFill/>
                      <a:prstDash val="solid"/>
                    </a:lnTlToBr>
                    <a:lnBlToTr w="12700" cmpd="sng">
                      <a:noFill/>
                      <a:prstDash val="solid"/>
                    </a:lnBlToTr>
                    <a:solidFill>
                      <a:srgbClr val="D3DFEE"/>
                    </a:solidFill>
                  </a:tcPr>
                </a:tc>
                <a:extLst>
                  <a:ext uri="{0D108BD9-81ED-4DB2-BD59-A6C34878D82A}">
                    <a16:rowId xmlns:a16="http://schemas.microsoft.com/office/drawing/2014/main" val="10004"/>
                  </a:ext>
                </a:extLst>
              </a:tr>
              <a:tr h="38185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dirty="0">
                          <a:solidFill>
                            <a:schemeClr val="tx1"/>
                          </a:solidFill>
                          <a:latin typeface="Times New Roman" panose="02020603050405020304" pitchFamily="18" charset="0"/>
                          <a:ea typeface="Calibri"/>
                          <a:cs typeface="Times New Roman" panose="02020603050405020304" pitchFamily="18" charset="0"/>
                        </a:rPr>
                        <a:t>Profilo 4</a:t>
                      </a:r>
                      <a:endParaRPr lang="it-IT" sz="1800" dirty="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a:solidFill>
                            <a:schemeClr val="tx1"/>
                          </a:solidFill>
                          <a:latin typeface="Times New Roman" panose="02020603050405020304" pitchFamily="18" charset="0"/>
                          <a:ea typeface="Calibri"/>
                          <a:cs typeface="Times New Roman" panose="02020603050405020304" pitchFamily="18" charset="0"/>
                        </a:rPr>
                        <a:t>45</a:t>
                      </a:r>
                      <a:endParaRPr lang="it-IT" sz="180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200</a:t>
                      </a:r>
                    </a:p>
                  </a:txBody>
                  <a:tcPr marL="51439" marR="51439" marT="0" marB="0" anchor="ctr">
                    <a:lnL>
                      <a:noFill/>
                    </a:lnL>
                    <a:lnR>
                      <a:noFill/>
                    </a:lnR>
                    <a:lnT>
                      <a:noFill/>
                    </a:lnT>
                    <a:lnB>
                      <a:noFill/>
                    </a:lnB>
                    <a:lnTlToBr w="12700" cmpd="sng">
                      <a:noFill/>
                      <a:prstDash val="solid"/>
                    </a:lnTlToBr>
                    <a:lnBlToTr w="12700" cmpd="sng">
                      <a:noFill/>
                      <a:prstDash val="solid"/>
                    </a:lnBlToTr>
                    <a:cell3D prstMaterial="dkEdge">
                      <a:bevel prst="coolSlant"/>
                      <a:lightRig rig="flood" dir="t"/>
                    </a:cell3D>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90</a:t>
                      </a:r>
                    </a:p>
                  </a:txBody>
                  <a:tcPr marL="51439" marR="51439" marT="0" marB="0" anchor="ctr">
                    <a:lnL>
                      <a:noFill/>
                    </a:lnL>
                    <a:lnR>
                      <a:noFill/>
                    </a:lnR>
                    <a:lnT>
                      <a:noFill/>
                    </a:lnT>
                    <a:lnB>
                      <a:noFill/>
                    </a:lnB>
                    <a:lnTlToBr w="12700" cmpd="sng">
                      <a:noFill/>
                      <a:prstDash val="solid"/>
                    </a:lnTlToBr>
                    <a:lnBlToTr w="12700" cmpd="sng">
                      <a:noFill/>
                      <a:prstDash val="solid"/>
                    </a:lnBlToTr>
                    <a:cell3D prstMaterial="dkEdge">
                      <a:bevel prst="coolSlant"/>
                      <a:lightRig rig="flood" dir="t"/>
                    </a:cell3D>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110</a:t>
                      </a:r>
                    </a:p>
                  </a:txBody>
                  <a:tcPr marL="51439" marR="51439" marT="0" marB="0" anchor="ctr">
                    <a:lnL>
                      <a:noFill/>
                    </a:lnL>
                    <a:lnR>
                      <a:noFill/>
                    </a:lnR>
                    <a:lnT>
                      <a:noFill/>
                    </a:lnT>
                    <a:lnB>
                      <a:noFill/>
                    </a:lnB>
                    <a:lnTlToBr w="12700" cmpd="sng">
                      <a:noFill/>
                      <a:prstDash val="solid"/>
                    </a:lnTlToBr>
                    <a:lnBlToTr w="12700" cmpd="sng">
                      <a:noFill/>
                      <a:prstDash val="solid"/>
                    </a:lnBlToTr>
                    <a:cell3D prstMaterial="dkEdge">
                      <a:bevel prst="coolSlant"/>
                      <a:lightRig rig="flood" dir="t"/>
                    </a:cell3D>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0,70%</a:t>
                      </a:r>
                    </a:p>
                  </a:txBody>
                  <a:tcPr marL="51439" marR="51439"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81858">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dirty="0">
                          <a:solidFill>
                            <a:schemeClr val="tx1"/>
                          </a:solidFill>
                          <a:latin typeface="Times New Roman" panose="02020603050405020304" pitchFamily="18" charset="0"/>
                          <a:ea typeface="Calibri"/>
                          <a:cs typeface="Times New Roman" panose="02020603050405020304" pitchFamily="18" charset="0"/>
                        </a:rPr>
                        <a:t>Profilo 5</a:t>
                      </a:r>
                      <a:endParaRPr lang="it-IT" sz="1800" dirty="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a:no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indent="0" algn="ctr">
                        <a:lnSpc>
                          <a:spcPts val="1560"/>
                        </a:lnSpc>
                        <a:spcAft>
                          <a:spcPts val="0"/>
                        </a:spcAft>
                      </a:pPr>
                      <a:r>
                        <a:rPr lang="it-IT" sz="1800" b="1" dirty="0">
                          <a:solidFill>
                            <a:schemeClr val="tx1"/>
                          </a:solidFill>
                          <a:latin typeface="Times New Roman" panose="02020603050405020304" pitchFamily="18" charset="0"/>
                          <a:ea typeface="Calibri"/>
                          <a:cs typeface="Times New Roman" panose="02020603050405020304" pitchFamily="18" charset="0"/>
                        </a:rPr>
                        <a:t>50</a:t>
                      </a:r>
                      <a:endParaRPr lang="it-IT" sz="1800" dirty="0">
                        <a:solidFill>
                          <a:schemeClr val="tx1"/>
                        </a:solidFill>
                        <a:latin typeface="Times New Roman" panose="02020603050405020304" pitchFamily="18" charset="0"/>
                        <a:ea typeface="Calibri"/>
                        <a:cs typeface="Times New Roman" panose="02020603050405020304" pitchFamily="18" charset="0"/>
                      </a:endParaRPr>
                    </a:p>
                  </a:txBody>
                  <a:tcPr marL="51439" marR="51439" marT="0" marB="0" anchor="ctr">
                    <a:lnL>
                      <a:noFill/>
                    </a:lnL>
                    <a:lnR>
                      <a:noFill/>
                    </a:lnR>
                    <a:lnT>
                      <a:no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270</a:t>
                      </a:r>
                    </a:p>
                  </a:txBody>
                  <a:tcPr marL="51439" marR="51439" marT="0" marB="0" anchor="ctr">
                    <a:lnL>
                      <a:noFill/>
                    </a:lnL>
                    <a:lnR>
                      <a:noFill/>
                    </a:lnR>
                    <a:lnT>
                      <a:no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cell3D prstMaterial="dkEdge">
                      <a:bevel prst="coolSlant"/>
                      <a:lightRig rig="flood" dir="t"/>
                    </a:cell3D>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105</a:t>
                      </a:r>
                    </a:p>
                  </a:txBody>
                  <a:tcPr marL="51439" marR="51439" marT="0" marB="0" anchor="ctr">
                    <a:lnL>
                      <a:noFill/>
                    </a:lnL>
                    <a:lnR>
                      <a:noFill/>
                    </a:lnR>
                    <a:lnT>
                      <a:no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cell3D prstMaterial="dkEdge">
                      <a:bevel prst="coolSlant"/>
                      <a:lightRig rig="flood" dir="t"/>
                    </a:cell3D>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165</a:t>
                      </a:r>
                    </a:p>
                  </a:txBody>
                  <a:tcPr marL="51439" marR="51439" marT="0" marB="0" anchor="ctr">
                    <a:lnL>
                      <a:noFill/>
                    </a:lnL>
                    <a:lnR>
                      <a:noFill/>
                    </a:lnR>
                    <a:lnT>
                      <a:no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cell3D prstMaterial="dkEdge">
                      <a:bevel prst="coolSlant"/>
                      <a:lightRig rig="flood" dir="t"/>
                    </a:cell3D>
                    <a:solidFill>
                      <a:srgbClr val="D3DFEE"/>
                    </a:solid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indent="0" algn="ctr" defTabSz="914400" rtl="0" eaLnBrk="1" latinLnBrk="0" hangingPunct="1">
                        <a:lnSpc>
                          <a:spcPts val="1560"/>
                        </a:lnSpc>
                        <a:spcBef>
                          <a:spcPts val="600"/>
                        </a:spcBef>
                        <a:spcAft>
                          <a:spcPts val="0"/>
                        </a:spcAft>
                      </a:pPr>
                      <a:r>
                        <a:rPr lang="it-IT" sz="1800" b="1" kern="1200" dirty="0">
                          <a:solidFill>
                            <a:schemeClr val="tx1"/>
                          </a:solidFill>
                          <a:latin typeface="Times New Roman" panose="02020603050405020304" pitchFamily="18" charset="0"/>
                          <a:ea typeface="Calibri"/>
                          <a:cs typeface="Times New Roman" panose="02020603050405020304" pitchFamily="18" charset="0"/>
                        </a:rPr>
                        <a:t>0,95%</a:t>
                      </a:r>
                    </a:p>
                  </a:txBody>
                  <a:tcPr marL="51439" marR="51439" marT="0" marB="0" anchor="ctr">
                    <a:lnL>
                      <a:noFill/>
                    </a:lnL>
                    <a:lnR>
                      <a:noFill/>
                    </a:lnR>
                    <a:lnT>
                      <a:noFill/>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solidFill>
                      <a:srgbClr val="D3DFEE"/>
                    </a:solidFill>
                  </a:tcPr>
                </a:tc>
                <a:extLst>
                  <a:ext uri="{0D108BD9-81ED-4DB2-BD59-A6C34878D82A}">
                    <a16:rowId xmlns:a16="http://schemas.microsoft.com/office/drawing/2014/main" val="10006"/>
                  </a:ext>
                </a:extLst>
              </a:tr>
            </a:tbl>
          </a:graphicData>
        </a:graphic>
      </p:graphicFrame>
      <p:sp>
        <p:nvSpPr>
          <p:cNvPr id="7" name="CasellaDiTesto 5"/>
          <p:cNvSpPr txBox="1">
            <a:spLocks noChangeArrowheads="1"/>
          </p:cNvSpPr>
          <p:nvPr/>
        </p:nvSpPr>
        <p:spPr bwMode="auto">
          <a:xfrm>
            <a:off x="1946276" y="1129004"/>
            <a:ext cx="8253413" cy="719137"/>
          </a:xfrm>
          <a:prstGeom prst="rect">
            <a:avLst/>
          </a:prstGeom>
        </p:spPr>
        <p:txBody>
          <a:bodyPr anchor="b"/>
          <a:lstStyle>
            <a:lvl1pPr>
              <a:lnSpc>
                <a:spcPct val="85000"/>
              </a:lnSpc>
              <a:spcBef>
                <a:spcPct val="0"/>
              </a:spcBef>
              <a:buNone/>
              <a:defRPr sz="4800" spc="-50" baseline="0">
                <a:solidFill>
                  <a:schemeClr val="tx1">
                    <a:lumMod val="75000"/>
                    <a:lumOff val="25000"/>
                  </a:schemeClr>
                </a:solidFill>
                <a:latin typeface="+mj-lt"/>
                <a:ea typeface="+mj-ea"/>
                <a:cs typeface="+mj-cs"/>
              </a:defRPr>
            </a:lvl1pPr>
          </a:lstStyle>
          <a:p>
            <a:pPr>
              <a:defRPr/>
            </a:pPr>
            <a:r>
              <a:rPr lang="it-IT" altLang="it-IT" sz="2000" dirty="0">
                <a:solidFill>
                  <a:schemeClr val="tx1"/>
                </a:solidFill>
                <a:latin typeface="Times New Roman" panose="02020603050405020304" pitchFamily="18" charset="0"/>
                <a:cs typeface="Times New Roman" panose="02020603050405020304" pitchFamily="18" charset="0"/>
              </a:rPr>
              <a:t>Contributi annui da versare nel periodo di attività relativi alle ipotesi di copertura di LTC di circa 900 euro mensili (ipotesi di uscita per pensionamento a 67 anni)</a:t>
            </a:r>
          </a:p>
        </p:txBody>
      </p:sp>
      <p:sp>
        <p:nvSpPr>
          <p:cNvPr id="2" name="Segnaposto numero diapositiva 3">
            <a:extLst>
              <a:ext uri="{FF2B5EF4-FFF2-40B4-BE49-F238E27FC236}">
                <a16:creationId xmlns:a16="http://schemas.microsoft.com/office/drawing/2014/main" id="{A9F02297-77A8-5A30-3610-C0FBDBD017DB}"/>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28</a:t>
            </a:fld>
            <a:endParaRPr lang="it-IT" sz="1200" dirty="0">
              <a:solidFill>
                <a:schemeClr val="tx1">
                  <a:tint val="75000"/>
                </a:schemeClr>
              </a:solidFill>
            </a:endParaRPr>
          </a:p>
        </p:txBody>
      </p:sp>
      <p:sp>
        <p:nvSpPr>
          <p:cNvPr id="3" name="Titolo 1">
            <a:extLst>
              <a:ext uri="{FF2B5EF4-FFF2-40B4-BE49-F238E27FC236}">
                <a16:creationId xmlns:a16="http://schemas.microsoft.com/office/drawing/2014/main" id="{8DCA6536-4F65-8EE6-ED32-0348967A757B}"/>
              </a:ext>
            </a:extLst>
          </p:cNvPr>
          <p:cNvSpPr txBox="1">
            <a:spLocks/>
          </p:cNvSpPr>
          <p:nvPr/>
        </p:nvSpPr>
        <p:spPr>
          <a:xfrm>
            <a:off x="450129" y="221673"/>
            <a:ext cx="10753579" cy="6377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altLang="it-IT" sz="2800" b="1">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I  risultati</a:t>
            </a:r>
            <a:endParaRPr lang="it-IT" alt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asellaDiTesto 4"/>
          <p:cNvSpPr txBox="1">
            <a:spLocks noChangeArrowheads="1"/>
          </p:cNvSpPr>
          <p:nvPr/>
        </p:nvSpPr>
        <p:spPr bwMode="auto">
          <a:xfrm>
            <a:off x="450129" y="1024850"/>
            <a:ext cx="10925406" cy="4454525"/>
          </a:xfrm>
          <a:prstGeom prst="rect">
            <a:avLst/>
          </a:prstGeom>
        </p:spPr>
        <p:txBody>
          <a:bodyPr lIns="0" rIns="0">
            <a:normAutofit fontScale="92500" lnSpcReduction="20000"/>
          </a:bodyPr>
          <a:lstStyle>
            <a:defPPr>
              <a:defRPr lang="it-IT"/>
            </a:defPPr>
            <a:lvl1pPr marL="426634" indent="-426634">
              <a:lnSpc>
                <a:spcPct val="90000"/>
              </a:lnSpc>
              <a:spcBef>
                <a:spcPts val="1200"/>
              </a:spcBef>
              <a:spcAft>
                <a:spcPts val="200"/>
              </a:spcAft>
              <a:buClr>
                <a:schemeClr val="accent1"/>
              </a:buClr>
              <a:buSzPct val="130000"/>
              <a:buFont typeface="Wingdings" panose="05000000000000000000" pitchFamily="2" charset="2"/>
              <a:buChar char="§"/>
              <a:defRPr sz="2192">
                <a:solidFill>
                  <a:srgbClr val="262626"/>
                </a:solidFill>
              </a:defRPr>
            </a:lvl1pPr>
            <a:lvl2pPr marL="384048" indent="-182880">
              <a:lnSpc>
                <a:spcPct val="90000"/>
              </a:lnSpc>
              <a:spcBef>
                <a:spcPts val="200"/>
              </a:spcBef>
              <a:spcAft>
                <a:spcPts val="400"/>
              </a:spcAft>
              <a:buClr>
                <a:schemeClr val="accent1"/>
              </a:buClr>
              <a:buFont typeface="Calibri" pitchFamily="34" charset="0"/>
              <a:buChar char="◦"/>
              <a:defRPr>
                <a:solidFill>
                  <a:schemeClr val="tx1">
                    <a:lumMod val="75000"/>
                    <a:lumOff val="25000"/>
                  </a:schemeClr>
                </a:solidFill>
              </a:defRPr>
            </a:lvl2pPr>
            <a:lvl3pPr marL="566928"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3pPr>
            <a:lvl4pPr marL="749808"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4pPr>
            <a:lvl5pPr marL="932688" indent="-18288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5pPr>
            <a:lvl6pPr marL="11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pPr algn="just">
              <a:defRPr/>
            </a:pPr>
            <a:r>
              <a:rPr lang="it-IT" altLang="it-IT" sz="2200" dirty="0">
                <a:solidFill>
                  <a:schemeClr val="tx1"/>
                </a:solidFill>
                <a:latin typeface="Times New Roman" panose="02020603050405020304" pitchFamily="18" charset="0"/>
                <a:cs typeface="Times New Roman" panose="02020603050405020304" pitchFamily="18" charset="0"/>
              </a:rPr>
              <a:t>La convenienza è tanto maggiore quanto prima si inizia a contribuire </a:t>
            </a:r>
          </a:p>
          <a:p>
            <a:pPr algn="just">
              <a:defRPr/>
            </a:pPr>
            <a:r>
              <a:rPr lang="it-IT" altLang="it-IT" sz="2200" dirty="0">
                <a:solidFill>
                  <a:schemeClr val="tx1"/>
                </a:solidFill>
                <a:latin typeface="Times New Roman" panose="02020603050405020304" pitchFamily="18" charset="0"/>
                <a:cs typeface="Times New Roman" panose="02020603050405020304" pitchFamily="18" charset="0"/>
              </a:rPr>
              <a:t>Importanza della continuità della contribuzione, sia per evitare periodi di carenza che per assicurarsi una prestazione da pensionato</a:t>
            </a:r>
          </a:p>
          <a:p>
            <a:pPr marL="426634" lvl="2" indent="-426634" algn="just">
              <a:spcBef>
                <a:spcPts val="1200"/>
              </a:spcBef>
              <a:spcAft>
                <a:spcPts val="200"/>
              </a:spcAft>
              <a:buSzPct val="130000"/>
              <a:buFont typeface="Wingdings" panose="05000000000000000000" pitchFamily="2" charset="2"/>
              <a:buChar char="§"/>
              <a:defRPr/>
            </a:pPr>
            <a:r>
              <a:rPr lang="it-IT" sz="2200" dirty="0">
                <a:solidFill>
                  <a:schemeClr val="tx1"/>
                </a:solidFill>
                <a:latin typeface="Times New Roman" panose="02020603050405020304" pitchFamily="18" charset="0"/>
                <a:cs typeface="Times New Roman" panose="02020603050405020304" pitchFamily="18" charset="0"/>
              </a:rPr>
              <a:t>la base tecnica (e quindi il premio) vale solo se assicurazione COLLETTIVA (nuove esperienze presenti sul mercato ad adesione volontaria ma su popolazioni uniformi)</a:t>
            </a:r>
          </a:p>
          <a:p>
            <a:pPr marL="426634" lvl="2" indent="-426634" algn="just">
              <a:spcBef>
                <a:spcPts val="1200"/>
              </a:spcBef>
              <a:spcAft>
                <a:spcPts val="200"/>
              </a:spcAft>
              <a:buSzPct val="130000"/>
              <a:buFont typeface="Wingdings" panose="05000000000000000000" pitchFamily="2" charset="2"/>
              <a:buChar char="§"/>
              <a:defRPr/>
            </a:pPr>
            <a:r>
              <a:rPr lang="it-IT" altLang="it-IT" sz="2200" dirty="0">
                <a:solidFill>
                  <a:schemeClr val="tx1"/>
                </a:solidFill>
                <a:latin typeface="Times New Roman" panose="02020603050405020304" pitchFamily="18" charset="0"/>
                <a:cs typeface="Times New Roman" panose="02020603050405020304" pitchFamily="18" charset="0"/>
              </a:rPr>
              <a:t>Qualsiasi assicurazione collettiva di LTC va attentamente monitorata nel tempo</a:t>
            </a:r>
            <a:endParaRPr lang="it-IT" sz="2200" dirty="0">
              <a:solidFill>
                <a:schemeClr val="tx1"/>
              </a:solidFill>
              <a:latin typeface="Times New Roman" panose="02020603050405020304" pitchFamily="18" charset="0"/>
              <a:cs typeface="Times New Roman" panose="02020603050405020304" pitchFamily="18" charset="0"/>
            </a:endParaRPr>
          </a:p>
          <a:p>
            <a:pPr marL="426634" lvl="2" indent="-426634" algn="just">
              <a:spcBef>
                <a:spcPts val="1200"/>
              </a:spcBef>
              <a:spcAft>
                <a:spcPts val="200"/>
              </a:spcAft>
              <a:buSzPct val="130000"/>
              <a:buFont typeface="Wingdings" panose="05000000000000000000" pitchFamily="2" charset="2"/>
              <a:buChar char="§"/>
              <a:defRPr/>
            </a:pPr>
            <a:r>
              <a:rPr lang="it-IT" sz="2200" dirty="0">
                <a:solidFill>
                  <a:schemeClr val="tx1"/>
                </a:solidFill>
                <a:latin typeface="Times New Roman" panose="02020603050405020304" pitchFamily="18" charset="0"/>
                <a:cs typeface="Times New Roman" panose="02020603050405020304" pitchFamily="18" charset="0"/>
              </a:rPr>
              <a:t>Il problema della PORTABILITÀ: ricercare una soluzione tecnica condivisa per premettere la portabilità della posizione</a:t>
            </a:r>
          </a:p>
          <a:p>
            <a:pPr marL="426634" lvl="2" indent="-426634" algn="just">
              <a:spcBef>
                <a:spcPts val="1200"/>
              </a:spcBef>
              <a:spcAft>
                <a:spcPts val="200"/>
              </a:spcAft>
              <a:buSzPct val="130000"/>
              <a:buFont typeface="Wingdings" panose="05000000000000000000" pitchFamily="2" charset="2"/>
              <a:buChar char="§"/>
              <a:defRPr/>
            </a:pPr>
            <a:r>
              <a:rPr lang="it-IT" sz="2200" dirty="0">
                <a:solidFill>
                  <a:schemeClr val="tx1"/>
                </a:solidFill>
                <a:latin typeface="Times New Roman" panose="02020603050405020304" pitchFamily="18" charset="0"/>
                <a:cs typeface="Times New Roman" panose="02020603050405020304" pitchFamily="18" charset="0"/>
              </a:rPr>
              <a:t>Prestazione solo durante il periodo di attività o anche durante il pensionamento</a:t>
            </a:r>
          </a:p>
          <a:p>
            <a:pPr marL="426634" lvl="2" indent="-426634" algn="just">
              <a:spcBef>
                <a:spcPts val="1200"/>
              </a:spcBef>
              <a:spcAft>
                <a:spcPts val="200"/>
              </a:spcAft>
              <a:buSzPct val="130000"/>
              <a:buFont typeface="Wingdings" panose="05000000000000000000" pitchFamily="2" charset="2"/>
              <a:buChar char="§"/>
              <a:defRPr/>
            </a:pPr>
            <a:r>
              <a:rPr lang="it-IT" sz="2200" dirty="0">
                <a:solidFill>
                  <a:schemeClr val="tx1"/>
                </a:solidFill>
                <a:latin typeface="Times New Roman" panose="02020603050405020304" pitchFamily="18" charset="0"/>
                <a:cs typeface="Times New Roman" panose="02020603050405020304" pitchFamily="18" charset="0"/>
              </a:rPr>
              <a:t>Familiari</a:t>
            </a:r>
          </a:p>
          <a:p>
            <a:pPr marL="426634" lvl="2" indent="-426634" algn="just">
              <a:spcBef>
                <a:spcPts val="1200"/>
              </a:spcBef>
              <a:spcAft>
                <a:spcPts val="200"/>
              </a:spcAft>
              <a:buSzPct val="130000"/>
              <a:buFont typeface="Wingdings" panose="05000000000000000000" pitchFamily="2" charset="2"/>
              <a:buChar char="§"/>
              <a:defRPr/>
            </a:pPr>
            <a:r>
              <a:rPr lang="it-IT" sz="2200" dirty="0">
                <a:solidFill>
                  <a:schemeClr val="tx1"/>
                </a:solidFill>
                <a:latin typeface="Times New Roman" panose="02020603050405020304" pitchFamily="18" charset="0"/>
                <a:cs typeface="Times New Roman" panose="02020603050405020304" pitchFamily="18" charset="0"/>
              </a:rPr>
              <a:t>Gestire la non autosufficienza di gradi differenti: il legame fra fondi sanitari e LTC</a:t>
            </a:r>
          </a:p>
          <a:p>
            <a:pPr marL="426634" lvl="2" indent="-426634" algn="just">
              <a:spcBef>
                <a:spcPts val="1200"/>
              </a:spcBef>
              <a:spcAft>
                <a:spcPts val="200"/>
              </a:spcAft>
              <a:buSzPct val="130000"/>
              <a:buFont typeface="Wingdings" panose="05000000000000000000" pitchFamily="2" charset="2"/>
              <a:buChar char="§"/>
              <a:defRPr/>
            </a:pPr>
            <a:r>
              <a:rPr lang="it-IT" sz="2200" dirty="0">
                <a:solidFill>
                  <a:schemeClr val="tx1"/>
                </a:solidFill>
                <a:latin typeface="Times New Roman" panose="02020603050405020304" pitchFamily="18" charset="0"/>
                <a:cs typeface="Times New Roman" panose="02020603050405020304" pitchFamily="18" charset="0"/>
              </a:rPr>
              <a:t>Contributo contrattuale a fondo pensione?</a:t>
            </a:r>
          </a:p>
          <a:p>
            <a:pPr marL="426634" lvl="2" indent="-426634" algn="just">
              <a:spcBef>
                <a:spcPts val="1200"/>
              </a:spcBef>
              <a:spcAft>
                <a:spcPts val="200"/>
              </a:spcAft>
              <a:buSzPct val="130000"/>
              <a:buFont typeface="Wingdings" panose="05000000000000000000" pitchFamily="2" charset="2"/>
              <a:buChar char="§"/>
              <a:defRPr/>
            </a:pPr>
            <a:endParaRPr lang="it-IT" sz="2000" b="1" dirty="0">
              <a:solidFill>
                <a:schemeClr val="tx1"/>
              </a:solidFill>
              <a:latin typeface="Times New Roman" panose="02020603050405020304" pitchFamily="18" charset="0"/>
              <a:cs typeface="Times New Roman" panose="02020603050405020304" pitchFamily="18" charset="0"/>
            </a:endParaRPr>
          </a:p>
          <a:p>
            <a:pPr>
              <a:defRPr/>
            </a:pPr>
            <a:endParaRPr lang="it-IT" altLang="it-IT" sz="2400" dirty="0">
              <a:latin typeface="Arial" pitchFamily="34" charset="0"/>
            </a:endParaRPr>
          </a:p>
        </p:txBody>
      </p:sp>
      <p:sp>
        <p:nvSpPr>
          <p:cNvPr id="2" name="Segnaposto numero diapositiva 3">
            <a:extLst>
              <a:ext uri="{FF2B5EF4-FFF2-40B4-BE49-F238E27FC236}">
                <a16:creationId xmlns:a16="http://schemas.microsoft.com/office/drawing/2014/main" id="{6B60D202-1381-C2C0-979B-D71E2AC86306}"/>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29</a:t>
            </a:fld>
            <a:endParaRPr lang="it-IT" sz="1200" dirty="0">
              <a:solidFill>
                <a:schemeClr val="tx1">
                  <a:tint val="75000"/>
                </a:schemeClr>
              </a:solidFill>
            </a:endParaRPr>
          </a:p>
        </p:txBody>
      </p:sp>
      <p:sp>
        <p:nvSpPr>
          <p:cNvPr id="3" name="Titolo 1">
            <a:extLst>
              <a:ext uri="{FF2B5EF4-FFF2-40B4-BE49-F238E27FC236}">
                <a16:creationId xmlns:a16="http://schemas.microsoft.com/office/drawing/2014/main" id="{EAB68FEE-2FF4-6F22-5533-E382C9930EEC}"/>
              </a:ext>
            </a:extLst>
          </p:cNvPr>
          <p:cNvSpPr txBox="1">
            <a:spLocks/>
          </p:cNvSpPr>
          <p:nvPr/>
        </p:nvSpPr>
        <p:spPr>
          <a:xfrm>
            <a:off x="450129" y="221673"/>
            <a:ext cx="10753579" cy="6377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altLang="it-IT" sz="28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Riflessioni finali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23D09407-53BC-485E-B4CE-BC5E4FC4B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921DB988-49FC-4608-B0A2-E2F3A40190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E9B930FD-8671-4C4C-ADCF-73AC1D0CD4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9690606" y="0"/>
            <a:ext cx="2501089" cy="1976857"/>
            <a:chOff x="-305" y="-4155"/>
            <a:chExt cx="2501089" cy="1976857"/>
          </a:xfrm>
        </p:grpSpPr>
        <p:sp>
          <p:nvSpPr>
            <p:cNvPr id="27" name="Freeform: Shape 26">
              <a:extLst>
                <a:ext uri="{FF2B5EF4-FFF2-40B4-BE49-F238E27FC236}">
                  <a16:creationId xmlns:a16="http://schemas.microsoft.com/office/drawing/2014/main" id="{F23E2660-7810-46F6-8752-187127C83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C991DC45-0378-45B3-B325-FB8F98545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9" name="Freeform: Shape 28">
              <a:extLst>
                <a:ext uri="{FF2B5EF4-FFF2-40B4-BE49-F238E27FC236}">
                  <a16:creationId xmlns:a16="http://schemas.microsoft.com/office/drawing/2014/main" id="{E228F5BA-5150-4554-B7EA-93F371F3B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383C2651-AE0C-4AE4-8725-E2F9414FE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305" y="4322879"/>
            <a:ext cx="3378428" cy="2535121"/>
            <a:chOff x="-305" y="-1"/>
            <a:chExt cx="3832880" cy="2876136"/>
          </a:xfrm>
        </p:grpSpPr>
        <p:sp>
          <p:nvSpPr>
            <p:cNvPr id="32" name="Freeform: Shape 31">
              <a:extLst>
                <a:ext uri="{FF2B5EF4-FFF2-40B4-BE49-F238E27FC236}">
                  <a16:creationId xmlns:a16="http://schemas.microsoft.com/office/drawing/2014/main" id="{CCE13265-B5D2-47B4-A199-E05F390D5B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93EBD03-D832-462C-9304-7273698ED4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0D53D3E2-805E-40D2-964F-352BF6D47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B7A9A916-A926-43E6-800F-432ABC3F2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Segnaposto numero diapositiva 1">
            <a:extLst>
              <a:ext uri="{FF2B5EF4-FFF2-40B4-BE49-F238E27FC236}">
                <a16:creationId xmlns:a16="http://schemas.microsoft.com/office/drawing/2014/main" id="{B035A321-FE33-46F6-BC86-8D2FF17DC1B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D9C488E-BBED-4B2D-BB7D-60C9E2B3852F}" type="slidenum">
              <a:rPr lang="en-US" smtClean="0"/>
              <a:pPr>
                <a:spcAft>
                  <a:spcPts val="600"/>
                </a:spcAft>
              </a:pPr>
              <a:t>3</a:t>
            </a:fld>
            <a:endParaRPr lang="en-US" dirty="0"/>
          </a:p>
        </p:txBody>
      </p:sp>
      <p:pic>
        <p:nvPicPr>
          <p:cNvPr id="8" name="Immagine 7">
            <a:extLst>
              <a:ext uri="{FF2B5EF4-FFF2-40B4-BE49-F238E27FC236}">
                <a16:creationId xmlns:a16="http://schemas.microsoft.com/office/drawing/2014/main" id="{E09F2AC5-8A99-64B6-5203-EE7E8ED6DA07}"/>
              </a:ext>
            </a:extLst>
          </p:cNvPr>
          <p:cNvPicPr>
            <a:picLocks noChangeAspect="1"/>
          </p:cNvPicPr>
          <p:nvPr/>
        </p:nvPicPr>
        <p:blipFill>
          <a:blip r:embed="rId2"/>
          <a:stretch>
            <a:fillRect/>
          </a:stretch>
        </p:blipFill>
        <p:spPr>
          <a:xfrm>
            <a:off x="178759" y="5611943"/>
            <a:ext cx="1834813" cy="1005281"/>
          </a:xfrm>
          <a:prstGeom prst="rect">
            <a:avLst/>
          </a:prstGeom>
        </p:spPr>
      </p:pic>
      <p:sp>
        <p:nvSpPr>
          <p:cNvPr id="3" name="CasellaDiTesto 2">
            <a:extLst>
              <a:ext uri="{FF2B5EF4-FFF2-40B4-BE49-F238E27FC236}">
                <a16:creationId xmlns:a16="http://schemas.microsoft.com/office/drawing/2014/main" id="{B025803D-2018-65BC-C9AC-735FE9D7B014}"/>
              </a:ext>
            </a:extLst>
          </p:cNvPr>
          <p:cNvSpPr txBox="1"/>
          <p:nvPr/>
        </p:nvSpPr>
        <p:spPr>
          <a:xfrm>
            <a:off x="1875574" y="1028661"/>
            <a:ext cx="9815271" cy="4945843"/>
          </a:xfrm>
          <a:prstGeom prst="rect">
            <a:avLst/>
          </a:prstGeom>
        </p:spPr>
        <p:txBody>
          <a:bodyPr vert="horz" lIns="91440" tIns="45720" rIns="91440" bIns="45720" rtlCol="0">
            <a:normAutofit/>
          </a:bodyPr>
          <a:lstStyle/>
          <a:p>
            <a:pPr marL="0" lvl="1" indent="179388" fontAlgn="base">
              <a:lnSpc>
                <a:spcPct val="90000"/>
              </a:lnSpc>
              <a:spcBef>
                <a:spcPts val="600"/>
              </a:spcBef>
              <a:spcAft>
                <a:spcPts val="600"/>
              </a:spcAft>
              <a:buFont typeface="Wingdings" pitchFamily="2" charset="2"/>
              <a:buChar char="§"/>
            </a:pPr>
            <a:r>
              <a:rPr lang="it-IT" sz="3000" dirty="0">
                <a:latin typeface="Times New Roman" panose="02020603050405020304" pitchFamily="18" charset="0"/>
                <a:cs typeface="Times New Roman" panose="02020603050405020304" pitchFamily="18" charset="0"/>
              </a:rPr>
              <a:t>Le prestazioni di LTC </a:t>
            </a:r>
          </a:p>
          <a:p>
            <a:pPr marL="0" lvl="1" fontAlgn="base">
              <a:lnSpc>
                <a:spcPct val="90000"/>
              </a:lnSpc>
              <a:spcBef>
                <a:spcPts val="600"/>
              </a:spcBef>
              <a:spcAft>
                <a:spcPts val="600"/>
              </a:spcAft>
              <a:buFont typeface="Wingdings" pitchFamily="2" charset="2"/>
              <a:buChar char="§"/>
            </a:pPr>
            <a:r>
              <a:rPr lang="it-IT" sz="3000" dirty="0">
                <a:latin typeface="Times New Roman" panose="02020603050405020304" pitchFamily="18" charset="0"/>
                <a:cs typeface="Times New Roman" panose="02020603050405020304" pitchFamily="18" charset="0"/>
              </a:rPr>
              <a:t>Costruzione del modello: </a:t>
            </a:r>
          </a:p>
          <a:p>
            <a:pPr marL="457200" lvl="3" fontAlgn="base">
              <a:lnSpc>
                <a:spcPct val="90000"/>
              </a:lnSpc>
              <a:spcBef>
                <a:spcPts val="600"/>
              </a:spcBef>
              <a:spcAft>
                <a:spcPts val="600"/>
              </a:spcAft>
              <a:buFont typeface="Wingdings" pitchFamily="2" charset="2"/>
              <a:buChar char="§"/>
            </a:pPr>
            <a:r>
              <a:rPr lang="it-IT" sz="3000" dirty="0">
                <a:latin typeface="Times New Roman" panose="02020603050405020304" pitchFamily="18" charset="0"/>
                <a:cs typeface="Times New Roman" panose="02020603050405020304" pitchFamily="18" charset="0"/>
              </a:rPr>
              <a:t>Definizione dello stato di non autosufficiente</a:t>
            </a:r>
          </a:p>
          <a:p>
            <a:pPr marL="457200" lvl="3" fontAlgn="base">
              <a:lnSpc>
                <a:spcPct val="90000"/>
              </a:lnSpc>
              <a:spcBef>
                <a:spcPts val="600"/>
              </a:spcBef>
              <a:spcAft>
                <a:spcPts val="600"/>
              </a:spcAft>
              <a:buFont typeface="Wingdings" pitchFamily="2" charset="2"/>
              <a:buChar char="§"/>
            </a:pPr>
            <a:r>
              <a:rPr lang="it-IT" sz="3000" dirty="0">
                <a:latin typeface="Times New Roman" panose="02020603050405020304" pitchFamily="18" charset="0"/>
                <a:cs typeface="Times New Roman" panose="02020603050405020304" pitchFamily="18" charset="0"/>
              </a:rPr>
              <a:t>Definizione dei gruppi</a:t>
            </a:r>
          </a:p>
          <a:p>
            <a:pPr marL="457200" lvl="3" fontAlgn="base">
              <a:lnSpc>
                <a:spcPct val="90000"/>
              </a:lnSpc>
              <a:spcBef>
                <a:spcPts val="600"/>
              </a:spcBef>
              <a:spcAft>
                <a:spcPts val="600"/>
              </a:spcAft>
              <a:buFont typeface="Wingdings" pitchFamily="2" charset="2"/>
              <a:buChar char="§"/>
            </a:pPr>
            <a:r>
              <a:rPr lang="it-IT" sz="3000" dirty="0">
                <a:latin typeface="Times New Roman" panose="02020603050405020304" pitchFamily="18" charset="0"/>
                <a:cs typeface="Times New Roman" panose="02020603050405020304" pitchFamily="18" charset="0"/>
              </a:rPr>
              <a:t>Basi tecniche</a:t>
            </a:r>
          </a:p>
          <a:p>
            <a:pPr marL="0" lvl="1" fontAlgn="base">
              <a:lnSpc>
                <a:spcPct val="90000"/>
              </a:lnSpc>
              <a:spcBef>
                <a:spcPts val="600"/>
              </a:spcBef>
              <a:spcAft>
                <a:spcPts val="600"/>
              </a:spcAft>
              <a:buFont typeface="Wingdings" pitchFamily="2" charset="2"/>
              <a:buChar char="§"/>
            </a:pPr>
            <a:r>
              <a:rPr lang="it-IT" sz="3000" dirty="0">
                <a:latin typeface="Times New Roman" panose="02020603050405020304" pitchFamily="18" charset="0"/>
                <a:cs typeface="Times New Roman" panose="02020603050405020304" pitchFamily="18" charset="0"/>
              </a:rPr>
              <a:t>Scelta del metodo di finanziamento della gestione</a:t>
            </a:r>
          </a:p>
          <a:p>
            <a:pPr marL="0" lvl="1" fontAlgn="base">
              <a:lnSpc>
                <a:spcPct val="90000"/>
              </a:lnSpc>
              <a:spcBef>
                <a:spcPts val="600"/>
              </a:spcBef>
              <a:spcAft>
                <a:spcPts val="600"/>
              </a:spcAft>
              <a:buFont typeface="Wingdings" pitchFamily="2" charset="2"/>
              <a:buChar char="§"/>
            </a:pPr>
            <a:r>
              <a:rPr lang="it-IT" sz="3000" dirty="0">
                <a:latin typeface="Times New Roman" panose="02020603050405020304" pitchFamily="18" charset="0"/>
                <a:cs typeface="Times New Roman" panose="02020603050405020304" pitchFamily="18" charset="0"/>
              </a:rPr>
              <a:t>Quali sono i risultati del modello</a:t>
            </a:r>
          </a:p>
          <a:p>
            <a:pPr algn="ctr">
              <a:lnSpc>
                <a:spcPct val="90000"/>
              </a:lnSpc>
              <a:spcAft>
                <a:spcPts val="600"/>
              </a:spcAft>
            </a:pPr>
            <a:endParaRPr lang="en-US" sz="2800" dirty="0">
              <a:latin typeface="Times New Roman" panose="02020603050405020304" pitchFamily="18" charset="0"/>
              <a:cs typeface="Times New Roman" panose="02020603050405020304" pitchFamily="18" charset="0"/>
            </a:endParaRPr>
          </a:p>
          <a:p>
            <a:pPr indent="-228600" algn="ctr">
              <a:lnSpc>
                <a:spcPct val="90000"/>
              </a:lnSpc>
              <a:spcAft>
                <a:spcPts val="600"/>
              </a:spcAft>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69EFBD92-4C5F-9968-FFEC-E0E0A2D03D7B}"/>
              </a:ext>
            </a:extLst>
          </p:cNvPr>
          <p:cNvSpPr txBox="1"/>
          <p:nvPr/>
        </p:nvSpPr>
        <p:spPr>
          <a:xfrm>
            <a:off x="501156" y="162787"/>
            <a:ext cx="3663780" cy="853213"/>
          </a:xfrm>
          <a:prstGeom prst="rect">
            <a:avLst/>
          </a:prstGeom>
        </p:spPr>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p>
            <a:pPr marL="0" marR="0" lvl="0" indent="0" fontAlgn="auto">
              <a:lnSpc>
                <a:spcPct val="90000"/>
              </a:lnSpc>
              <a:spcBef>
                <a:spcPct val="0"/>
              </a:spcBef>
              <a:spcAft>
                <a:spcPts val="600"/>
              </a:spcAft>
              <a:buClrTx/>
              <a:buSzTx/>
              <a:tabLst/>
              <a:defRPr/>
            </a:pPr>
            <a:r>
              <a:rPr lang="it-IT" sz="41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ea typeface="+mj-ea"/>
                <a:cs typeface="Times New Roman" panose="02020603050405020304" pitchFamily="18" charset="0"/>
              </a:rPr>
              <a:t>Indice</a:t>
            </a:r>
            <a:endParaRPr kumimoji="0" lang="it-IT" sz="4100" b="1" i="0" u="none" strike="noStrike" kern="1200" cap="none" spc="0" normalizeH="0" baseline="0" dirty="0">
              <a:ln/>
              <a:solidFill>
                <a:schemeClr val="tx1"/>
              </a:solidFill>
              <a:effectLst>
                <a:glow>
                  <a:srgbClr val="4472C4"/>
                </a:glow>
                <a:outerShdw blurRad="63500" dist="88900" dir="9000000" algn="ctr" rotWithShape="0">
                  <a:srgbClr val="000000">
                    <a:alpha val="36000"/>
                  </a:srgbClr>
                </a:outerShdw>
                <a:reflection stA="17000" endPos="65000" dist="50800" dir="5400000" sy="-100000" algn="bl" rotWithShape="0"/>
              </a:effectLst>
              <a:uLnTx/>
              <a:uFillTx/>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074419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595FFF-D2C5-48D7-492E-8B9157459847}"/>
              </a:ext>
            </a:extLst>
          </p:cNvPr>
          <p:cNvSpPr>
            <a:spLocks noGrp="1"/>
          </p:cNvSpPr>
          <p:nvPr>
            <p:ph type="title"/>
          </p:nvPr>
        </p:nvSpPr>
        <p:spPr>
          <a:xfrm>
            <a:off x="357910" y="208107"/>
            <a:ext cx="10515600" cy="798657"/>
          </a:xfrm>
        </p:spPr>
        <p:txBody>
          <a:bodyPr/>
          <a:lstStyle/>
          <a:p>
            <a:pPr>
              <a:spcAft>
                <a:spcPts val="600"/>
              </a:spcAft>
              <a:defRPr/>
            </a:pPr>
            <a:r>
              <a:rPr lang="it-IT" sz="41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Alcune problematiche assicurative</a:t>
            </a:r>
          </a:p>
        </p:txBody>
      </p:sp>
      <p:sp>
        <p:nvSpPr>
          <p:cNvPr id="3" name="Segnaposto contenuto 2">
            <a:extLst>
              <a:ext uri="{FF2B5EF4-FFF2-40B4-BE49-F238E27FC236}">
                <a16:creationId xmlns:a16="http://schemas.microsoft.com/office/drawing/2014/main" id="{7F42FFDA-6532-8657-162D-6C4CBB6AEE66}"/>
              </a:ext>
            </a:extLst>
          </p:cNvPr>
          <p:cNvSpPr>
            <a:spLocks noGrp="1"/>
          </p:cNvSpPr>
          <p:nvPr>
            <p:ph idx="1"/>
          </p:nvPr>
        </p:nvSpPr>
        <p:spPr>
          <a:xfrm>
            <a:off x="722041" y="1286378"/>
            <a:ext cx="10747917" cy="4285243"/>
          </a:xfrm>
        </p:spPr>
        <p:txBody>
          <a:bodyPr>
            <a:normAutofit/>
          </a:bodyPr>
          <a:lstStyle/>
          <a:p>
            <a:pPr fontAlgn="base">
              <a:lnSpc>
                <a:spcPct val="110000"/>
              </a:lnSpc>
              <a:spcBef>
                <a:spcPts val="0"/>
              </a:spcBef>
              <a:spcAft>
                <a:spcPts val="600"/>
              </a:spcAft>
              <a:buFont typeface="Wingdings" pitchFamily="2" charset="2"/>
              <a:buChar char="§"/>
            </a:pPr>
            <a:r>
              <a:rPr lang="it-IT" dirty="0">
                <a:latin typeface="Times New Roman" panose="02020603050405020304" pitchFamily="18" charset="0"/>
                <a:cs typeface="Times New Roman" panose="02020603050405020304" pitchFamily="18" charset="0"/>
              </a:rPr>
              <a:t>Definizione</a:t>
            </a:r>
          </a:p>
          <a:p>
            <a:pPr fontAlgn="base">
              <a:lnSpc>
                <a:spcPct val="110000"/>
              </a:lnSpc>
              <a:spcBef>
                <a:spcPts val="0"/>
              </a:spcBef>
              <a:spcAft>
                <a:spcPts val="600"/>
              </a:spcAft>
              <a:buFont typeface="Wingdings" pitchFamily="2" charset="2"/>
              <a:buChar char="§"/>
            </a:pPr>
            <a:r>
              <a:rPr lang="it-IT" dirty="0">
                <a:latin typeface="Times New Roman" panose="02020603050405020304" pitchFamily="18" charset="0"/>
                <a:cs typeface="Times New Roman" panose="02020603050405020304" pitchFamily="18" charset="0"/>
              </a:rPr>
              <a:t>Accertamento</a:t>
            </a:r>
          </a:p>
          <a:p>
            <a:pPr fontAlgn="base">
              <a:lnSpc>
                <a:spcPct val="110000"/>
              </a:lnSpc>
              <a:spcBef>
                <a:spcPts val="0"/>
              </a:spcBef>
              <a:spcAft>
                <a:spcPts val="600"/>
              </a:spcAft>
              <a:buFont typeface="Wingdings" pitchFamily="2" charset="2"/>
              <a:buChar char="§"/>
            </a:pPr>
            <a:r>
              <a:rPr lang="it-IT" dirty="0">
                <a:latin typeface="Times New Roman" panose="02020603050405020304" pitchFamily="18" charset="0"/>
                <a:cs typeface="Times New Roman" panose="02020603050405020304" pitchFamily="18" charset="0"/>
              </a:rPr>
              <a:t>Esclusioni e carenze</a:t>
            </a:r>
          </a:p>
          <a:p>
            <a:pPr fontAlgn="base">
              <a:lnSpc>
                <a:spcPct val="110000"/>
              </a:lnSpc>
              <a:spcBef>
                <a:spcPts val="0"/>
              </a:spcBef>
              <a:spcAft>
                <a:spcPts val="600"/>
              </a:spcAft>
              <a:buFont typeface="Wingdings" pitchFamily="2" charset="2"/>
              <a:buChar char="§"/>
            </a:pPr>
            <a:r>
              <a:rPr lang="it-IT" dirty="0">
                <a:latin typeface="Times New Roman" panose="02020603050405020304" pitchFamily="18" charset="0"/>
                <a:cs typeface="Times New Roman" panose="02020603050405020304" pitchFamily="18" charset="0"/>
              </a:rPr>
              <a:t>Condizioni di ingresso</a:t>
            </a:r>
          </a:p>
          <a:p>
            <a:pPr lvl="1" fontAlgn="base">
              <a:lnSpc>
                <a:spcPct val="110000"/>
              </a:lnSpc>
              <a:spcBef>
                <a:spcPts val="0"/>
              </a:spcBef>
              <a:spcAft>
                <a:spcPts val="600"/>
              </a:spcAft>
              <a:buFont typeface="Wingdings" pitchFamily="2" charset="2"/>
              <a:buChar char="§"/>
            </a:pPr>
            <a:r>
              <a:rPr lang="it-IT" sz="2800" dirty="0">
                <a:latin typeface="Times New Roman" panose="02020603050405020304" pitchFamily="18" charset="0"/>
                <a:cs typeface="Times New Roman" panose="02020603050405020304" pitchFamily="18" charset="0"/>
              </a:rPr>
              <a:t>Età massima</a:t>
            </a:r>
          </a:p>
          <a:p>
            <a:pPr lvl="1" fontAlgn="base">
              <a:lnSpc>
                <a:spcPct val="110000"/>
              </a:lnSpc>
              <a:spcBef>
                <a:spcPts val="0"/>
              </a:spcBef>
              <a:spcAft>
                <a:spcPts val="600"/>
              </a:spcAft>
              <a:buFont typeface="Wingdings" pitchFamily="2" charset="2"/>
              <a:buChar char="§"/>
            </a:pPr>
            <a:r>
              <a:rPr lang="it-IT" sz="2800" dirty="0">
                <a:latin typeface="Times New Roman" panose="02020603050405020304" pitchFamily="18" charset="0"/>
                <a:cs typeface="Times New Roman" panose="02020603050405020304" pitchFamily="18" charset="0"/>
              </a:rPr>
              <a:t>Tipologia di adesione (collettiva, individuale, in continuità, finestra per opzione)</a:t>
            </a:r>
          </a:p>
          <a:p>
            <a:pPr marL="457200" lvl="1" indent="-457200" fontAlgn="base">
              <a:lnSpc>
                <a:spcPct val="110000"/>
              </a:lnSpc>
              <a:spcBef>
                <a:spcPts val="0"/>
              </a:spcBef>
              <a:spcAft>
                <a:spcPts val="600"/>
              </a:spcAft>
              <a:buFont typeface="Wingdings" pitchFamily="2" charset="2"/>
              <a:buChar char="§"/>
            </a:pPr>
            <a:r>
              <a:rPr lang="it-IT" sz="2800" dirty="0">
                <a:latin typeface="Times New Roman" panose="02020603050405020304" pitchFamily="18" charset="0"/>
                <a:cs typeface="Times New Roman" panose="02020603050405020304" pitchFamily="18" charset="0"/>
              </a:rPr>
              <a:t>Le basi tecniche (e il profit share?)</a:t>
            </a:r>
          </a:p>
        </p:txBody>
      </p:sp>
      <p:sp>
        <p:nvSpPr>
          <p:cNvPr id="4" name="Segnaposto numero diapositiva 3">
            <a:extLst>
              <a:ext uri="{FF2B5EF4-FFF2-40B4-BE49-F238E27FC236}">
                <a16:creationId xmlns:a16="http://schemas.microsoft.com/office/drawing/2014/main" id="{E0ACEBA0-846A-A34C-7A5D-EECF47CC594C}"/>
              </a:ext>
            </a:extLst>
          </p:cNvPr>
          <p:cNvSpPr>
            <a:spLocks noGrp="1"/>
          </p:cNvSpPr>
          <p:nvPr>
            <p:ph type="sldNum" sz="quarter" idx="12"/>
          </p:nvPr>
        </p:nvSpPr>
        <p:spPr/>
        <p:txBody>
          <a:bodyPr/>
          <a:lstStyle/>
          <a:p>
            <a:fld id="{3D9C488E-BBED-4B2D-BB7D-60C9E2B3852F}" type="slidenum">
              <a:rPr lang="it-IT" smtClean="0"/>
              <a:t>4</a:t>
            </a:fld>
            <a:endParaRPr lang="it-IT" dirty="0"/>
          </a:p>
        </p:txBody>
      </p:sp>
    </p:spTree>
    <p:extLst>
      <p:ext uri="{BB962C8B-B14F-4D97-AF65-F5344CB8AC3E}">
        <p14:creationId xmlns:p14="http://schemas.microsoft.com/office/powerpoint/2010/main" val="419520827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507424" y="219660"/>
            <a:ext cx="8351837" cy="72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r>
              <a:rPr lang="it-IT" altLang="it-IT" sz="41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ea typeface="+mj-ea"/>
                <a:cs typeface="Times New Roman" panose="02020603050405020304" pitchFamily="18" charset="0"/>
              </a:rPr>
              <a:t>Inoltre</a:t>
            </a:r>
            <a:r>
              <a:rPr lang="it-IT" altLang="it-IT" sz="2400" b="1" dirty="0">
                <a:solidFill>
                  <a:schemeClr val="bg1"/>
                </a:solidFill>
                <a:latin typeface="Calibri" pitchFamily="34" charset="0"/>
                <a:cs typeface="Calibri" pitchFamily="34" charset="0"/>
              </a:rPr>
              <a:t> II pilastro</a:t>
            </a:r>
          </a:p>
        </p:txBody>
      </p:sp>
      <p:sp>
        <p:nvSpPr>
          <p:cNvPr id="35844" name="Rectangle 3"/>
          <p:cNvSpPr>
            <a:spLocks noChangeArrowheads="1"/>
          </p:cNvSpPr>
          <p:nvPr/>
        </p:nvSpPr>
        <p:spPr bwMode="auto">
          <a:xfrm>
            <a:off x="2599366" y="1122741"/>
            <a:ext cx="8757697"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marL="342900" indent="-342900" algn="just" eaLnBrk="1" hangingPunct="1">
              <a:spcBef>
                <a:spcPct val="0"/>
              </a:spcBef>
              <a:buFont typeface="Wingdings" panose="05000000000000000000" pitchFamily="2" charset="2"/>
              <a:buChar char="Ø"/>
            </a:pPr>
            <a:r>
              <a:rPr lang="it-IT" altLang="it-IT" sz="2800" dirty="0">
                <a:latin typeface="Times New Roman" panose="02020603050405020304" pitchFamily="18" charset="0"/>
                <a:cs typeface="Times New Roman" panose="02020603050405020304" pitchFamily="18" charset="0"/>
              </a:rPr>
              <a:t>Prestazione prevista </a:t>
            </a:r>
          </a:p>
          <a:p>
            <a:pPr marL="1085850" lvl="1" indent="-342900" algn="just" eaLnBrk="1" hangingPunct="1">
              <a:spcBef>
                <a:spcPct val="0"/>
              </a:spcBef>
              <a:buFont typeface="Wingdings" panose="05000000000000000000" pitchFamily="2" charset="2"/>
              <a:buChar char="§"/>
            </a:pPr>
            <a:r>
              <a:rPr lang="it-IT" altLang="it-IT" sz="2400" dirty="0">
                <a:latin typeface="Times New Roman" panose="02020603050405020304" pitchFamily="18" charset="0"/>
                <a:cs typeface="Times New Roman" panose="02020603050405020304" pitchFamily="18" charset="0"/>
              </a:rPr>
              <a:t>uguale per tutti </a:t>
            </a:r>
          </a:p>
          <a:p>
            <a:pPr marL="1085850" lvl="1" indent="-342900" algn="just" eaLnBrk="1" hangingPunct="1">
              <a:spcBef>
                <a:spcPct val="0"/>
              </a:spcBef>
              <a:buFont typeface="Wingdings" panose="05000000000000000000" pitchFamily="2" charset="2"/>
              <a:buChar char="§"/>
            </a:pPr>
            <a:r>
              <a:rPr lang="it-IT" altLang="it-IT" sz="2400" dirty="0">
                <a:latin typeface="Times New Roman" panose="02020603050405020304" pitchFamily="18" charset="0"/>
                <a:cs typeface="Times New Roman" panose="02020603050405020304" pitchFamily="18" charset="0"/>
              </a:rPr>
              <a:t>in funzione del numero dei sinistri dell’anno</a:t>
            </a:r>
          </a:p>
          <a:p>
            <a:pPr marL="1085850" lvl="1" indent="-342900" algn="just" eaLnBrk="1" hangingPunct="1">
              <a:spcBef>
                <a:spcPct val="0"/>
              </a:spcBef>
              <a:buFont typeface="Wingdings" panose="05000000000000000000" pitchFamily="2" charset="2"/>
              <a:buChar char="§"/>
            </a:pPr>
            <a:r>
              <a:rPr lang="it-IT" altLang="it-IT" sz="2400" dirty="0">
                <a:latin typeface="Times New Roman" panose="02020603050405020304" pitchFamily="18" charset="0"/>
                <a:cs typeface="Times New Roman" panose="02020603050405020304" pitchFamily="18" charset="0"/>
              </a:rPr>
              <a:t>in funzione della spesa</a:t>
            </a:r>
          </a:p>
          <a:p>
            <a:pPr marL="1085850" lvl="1" indent="-342900" algn="just" eaLnBrk="1" hangingPunct="1">
              <a:spcBef>
                <a:spcPct val="0"/>
              </a:spcBef>
              <a:buFont typeface="Wingdings" panose="05000000000000000000" pitchFamily="2" charset="2"/>
              <a:buChar char="§"/>
            </a:pPr>
            <a:r>
              <a:rPr lang="it-IT" altLang="it-IT" sz="2400" dirty="0">
                <a:latin typeface="Times New Roman" panose="02020603050405020304" pitchFamily="18" charset="0"/>
                <a:cs typeface="Times New Roman" panose="02020603050405020304" pitchFamily="18" charset="0"/>
              </a:rPr>
              <a:t>in funzione del premio versato</a:t>
            </a:r>
          </a:p>
          <a:p>
            <a:pPr marL="1085850" lvl="1" indent="-342900" algn="just" eaLnBrk="1" hangingPunct="1">
              <a:spcBef>
                <a:spcPct val="0"/>
              </a:spcBef>
              <a:spcAft>
                <a:spcPct val="25000"/>
              </a:spcAft>
              <a:buFont typeface="Wingdings" panose="05000000000000000000" pitchFamily="2" charset="2"/>
              <a:buChar char="§"/>
            </a:pPr>
            <a:r>
              <a:rPr lang="it-IT" altLang="it-IT" sz="2400" dirty="0">
                <a:latin typeface="Times New Roman" panose="02020603050405020304" pitchFamily="18" charset="0"/>
                <a:cs typeface="Times New Roman" panose="02020603050405020304" pitchFamily="18" charset="0"/>
              </a:rPr>
              <a:t>……</a:t>
            </a:r>
          </a:p>
          <a:p>
            <a:pPr marL="1085850" lvl="1" indent="-342900" algn="just" eaLnBrk="1" hangingPunct="1">
              <a:spcBef>
                <a:spcPct val="0"/>
              </a:spcBef>
              <a:spcAft>
                <a:spcPct val="25000"/>
              </a:spcAft>
              <a:buFont typeface="Wingdings" panose="05000000000000000000" pitchFamily="2" charset="2"/>
              <a:buChar char="§"/>
            </a:pPr>
            <a:endParaRPr lang="it-IT" altLang="it-IT" sz="2400" dirty="0">
              <a:latin typeface="Times New Roman" panose="02020603050405020304" pitchFamily="18" charset="0"/>
              <a:cs typeface="Times New Roman" panose="02020603050405020304" pitchFamily="18" charset="0"/>
            </a:endParaRPr>
          </a:p>
          <a:p>
            <a:pPr algn="just" eaLnBrk="1" hangingPunct="1">
              <a:spcBef>
                <a:spcPct val="0"/>
              </a:spcBef>
              <a:buFont typeface="Wingdings" pitchFamily="2" charset="2"/>
              <a:buChar char="Ø"/>
            </a:pPr>
            <a:r>
              <a:rPr lang="it-IT" altLang="it-IT" sz="2800" dirty="0">
                <a:latin typeface="Times New Roman" panose="02020603050405020304" pitchFamily="18" charset="0"/>
                <a:cs typeface="Times New Roman" panose="02020603050405020304" pitchFamily="18" charset="0"/>
              </a:rPr>
              <a:t> Contributo previsto: </a:t>
            </a:r>
          </a:p>
          <a:p>
            <a:pPr marL="1085850" lvl="1" indent="-342900" algn="just" eaLnBrk="1" hangingPunct="1">
              <a:spcBef>
                <a:spcPct val="0"/>
              </a:spcBef>
              <a:buFont typeface="Wingdings" panose="05000000000000000000" pitchFamily="2" charset="2"/>
              <a:buChar char="§"/>
            </a:pPr>
            <a:r>
              <a:rPr lang="it-IT" altLang="it-IT" sz="2400" dirty="0">
                <a:latin typeface="Times New Roman" panose="02020603050405020304" pitchFamily="18" charset="0"/>
                <a:cs typeface="Times New Roman" panose="02020603050405020304" pitchFamily="18" charset="0"/>
              </a:rPr>
              <a:t>Premio medio generale o per età (o classi di età)</a:t>
            </a:r>
          </a:p>
          <a:p>
            <a:pPr marL="1085850" lvl="1" indent="-342900" algn="just" eaLnBrk="1" hangingPunct="1">
              <a:spcBef>
                <a:spcPct val="0"/>
              </a:spcBef>
              <a:buFont typeface="Wingdings" panose="05000000000000000000" pitchFamily="2" charset="2"/>
              <a:buChar char="§"/>
            </a:pPr>
            <a:r>
              <a:rPr lang="it-IT" altLang="it-IT" sz="2400" dirty="0">
                <a:latin typeface="Times New Roman" panose="02020603050405020304" pitchFamily="18" charset="0"/>
                <a:cs typeface="Times New Roman" panose="02020603050405020304" pitchFamily="18" charset="0"/>
              </a:rPr>
              <a:t>premio unico</a:t>
            </a:r>
          </a:p>
          <a:p>
            <a:pPr marL="1085850" lvl="1" indent="-342900" algn="just" eaLnBrk="1" hangingPunct="1">
              <a:spcBef>
                <a:spcPct val="0"/>
              </a:spcBef>
              <a:buFont typeface="Wingdings" panose="05000000000000000000" pitchFamily="2" charset="2"/>
              <a:buChar char="§"/>
            </a:pPr>
            <a:r>
              <a:rPr lang="it-IT" altLang="it-IT" sz="2400" dirty="0">
                <a:latin typeface="Times New Roman" panose="02020603050405020304" pitchFamily="18" charset="0"/>
                <a:cs typeface="Times New Roman" panose="02020603050405020304" pitchFamily="18" charset="0"/>
              </a:rPr>
              <a:t>premio annuo (solo nel periodo di attività o vitalizio)</a:t>
            </a:r>
          </a:p>
          <a:p>
            <a:pPr marL="1085850" lvl="1" indent="-342900" algn="just" eaLnBrk="1" hangingPunct="1">
              <a:spcBef>
                <a:spcPct val="0"/>
              </a:spcBef>
              <a:buFont typeface="Wingdings" panose="05000000000000000000" pitchFamily="2" charset="2"/>
              <a:buChar char="§"/>
            </a:pPr>
            <a:r>
              <a:rPr lang="it-IT" altLang="it-IT" sz="2400" dirty="0">
                <a:latin typeface="Times New Roman" panose="02020603050405020304" pitchFamily="18" charset="0"/>
                <a:cs typeface="Times New Roman" panose="02020603050405020304" pitchFamily="18" charset="0"/>
              </a:rPr>
              <a:t>in funzione del reddito o costante</a:t>
            </a:r>
          </a:p>
        </p:txBody>
      </p:sp>
      <p:sp>
        <p:nvSpPr>
          <p:cNvPr id="2" name="Segnaposto numero diapositiva 3">
            <a:extLst>
              <a:ext uri="{FF2B5EF4-FFF2-40B4-BE49-F238E27FC236}">
                <a16:creationId xmlns:a16="http://schemas.microsoft.com/office/drawing/2014/main" id="{BCF86AD6-6A70-49D3-9F74-9841F588187B}"/>
              </a:ext>
            </a:extLst>
          </p:cNvPr>
          <p:cNvSpPr txBox="1">
            <a:spLocks/>
          </p:cNvSpPr>
          <p:nvPr/>
        </p:nvSpPr>
        <p:spPr>
          <a:xfrm>
            <a:off x="9223463" y="640489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F8855CED-06E2-4F15-ACB0-96C1A9874819}" type="slidenum">
              <a:rPr lang="it-IT" sz="1200">
                <a:solidFill>
                  <a:schemeClr val="tx1">
                    <a:tint val="75000"/>
                  </a:schemeClr>
                </a:solidFill>
              </a:rPr>
              <a:pPr algn="r"/>
              <a:t>5</a:t>
            </a:fld>
            <a:endParaRPr lang="it-IT" sz="1200" dirty="0">
              <a:solidFill>
                <a:schemeClr val="tx1">
                  <a:tint val="75000"/>
                </a:schemeClr>
              </a:solidFill>
            </a:endParaRPr>
          </a:p>
        </p:txBody>
      </p:sp>
    </p:spTree>
    <p:extLst>
      <p:ext uri="{BB962C8B-B14F-4D97-AF65-F5344CB8AC3E}">
        <p14:creationId xmlns:p14="http://schemas.microsoft.com/office/powerpoint/2010/main" val="3309682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B035A321-FE33-46F6-BC86-8D2FF17DC1B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D9C488E-BBED-4B2D-BB7D-60C9E2B3852F}" type="slidenum">
              <a:rPr lang="en-US" smtClean="0"/>
              <a:pPr>
                <a:spcAft>
                  <a:spcPts val="600"/>
                </a:spcAft>
              </a:pPr>
              <a:t>6</a:t>
            </a:fld>
            <a:endParaRPr lang="en-US" dirty="0"/>
          </a:p>
        </p:txBody>
      </p:sp>
      <p:pic>
        <p:nvPicPr>
          <p:cNvPr id="8" name="Immagine 7">
            <a:extLst>
              <a:ext uri="{FF2B5EF4-FFF2-40B4-BE49-F238E27FC236}">
                <a16:creationId xmlns:a16="http://schemas.microsoft.com/office/drawing/2014/main" id="{E09F2AC5-8A99-64B6-5203-EE7E8ED6DA07}"/>
              </a:ext>
            </a:extLst>
          </p:cNvPr>
          <p:cNvPicPr>
            <a:picLocks noChangeAspect="1"/>
          </p:cNvPicPr>
          <p:nvPr/>
        </p:nvPicPr>
        <p:blipFill>
          <a:blip r:embed="rId2"/>
          <a:stretch>
            <a:fillRect/>
          </a:stretch>
        </p:blipFill>
        <p:spPr>
          <a:xfrm>
            <a:off x="178759" y="5611943"/>
            <a:ext cx="1834813" cy="1005281"/>
          </a:xfrm>
          <a:prstGeom prst="rect">
            <a:avLst/>
          </a:prstGeom>
        </p:spPr>
      </p:pic>
      <p:sp>
        <p:nvSpPr>
          <p:cNvPr id="3" name="CasellaDiTesto 2">
            <a:extLst>
              <a:ext uri="{FF2B5EF4-FFF2-40B4-BE49-F238E27FC236}">
                <a16:creationId xmlns:a16="http://schemas.microsoft.com/office/drawing/2014/main" id="{B025803D-2018-65BC-C9AC-735FE9D7B014}"/>
              </a:ext>
            </a:extLst>
          </p:cNvPr>
          <p:cNvSpPr txBox="1"/>
          <p:nvPr/>
        </p:nvSpPr>
        <p:spPr>
          <a:xfrm>
            <a:off x="1036730" y="1168740"/>
            <a:ext cx="10118539" cy="4945843"/>
          </a:xfrm>
          <a:prstGeom prst="rect">
            <a:avLst/>
          </a:prstGeom>
        </p:spPr>
        <p:txBody>
          <a:bodyPr vert="horz" lIns="91440" tIns="45720" rIns="91440" bIns="45720" rtlCol="0">
            <a:normAutofit fontScale="77500" lnSpcReduction="20000"/>
          </a:bodyPr>
          <a:lstStyle/>
          <a:p>
            <a:pPr marL="0" lvl="3" algn="ctr" fontAlgn="base">
              <a:lnSpc>
                <a:spcPct val="120000"/>
              </a:lnSpc>
              <a:spcAft>
                <a:spcPts val="600"/>
              </a:spcAft>
            </a:pPr>
            <a:r>
              <a:rPr lang="it-IT" altLang="it-IT" sz="2700" b="1" dirty="0">
                <a:latin typeface="Times New Roman" panose="02020603050405020304" pitchFamily="18" charset="0"/>
                <a:cs typeface="Times New Roman" panose="02020603050405020304" pitchFamily="18" charset="0"/>
              </a:rPr>
              <a:t>Long </a:t>
            </a:r>
            <a:r>
              <a:rPr lang="it-IT" altLang="it-IT" sz="2700" b="1" dirty="0" err="1">
                <a:latin typeface="Times New Roman" panose="02020603050405020304" pitchFamily="18" charset="0"/>
                <a:cs typeface="Times New Roman" panose="02020603050405020304" pitchFamily="18" charset="0"/>
              </a:rPr>
              <a:t>Term</a:t>
            </a:r>
            <a:r>
              <a:rPr lang="it-IT" altLang="it-IT" sz="2700" b="1" dirty="0">
                <a:latin typeface="Times New Roman" panose="02020603050405020304" pitchFamily="18" charset="0"/>
                <a:cs typeface="Times New Roman" panose="02020603050405020304" pitchFamily="18" charset="0"/>
              </a:rPr>
              <a:t> Care (LTC)</a:t>
            </a:r>
          </a:p>
          <a:p>
            <a:pPr marL="0" lvl="3" algn="just" fontAlgn="base">
              <a:lnSpc>
                <a:spcPct val="120000"/>
              </a:lnSpc>
            </a:pPr>
            <a:r>
              <a:rPr lang="it-IT" altLang="it-IT" sz="2700" dirty="0">
                <a:latin typeface="Times New Roman" panose="02020603050405020304" pitchFamily="18" charset="0"/>
                <a:cs typeface="Times New Roman" panose="02020603050405020304" pitchFamily="18" charset="0"/>
              </a:rPr>
              <a:t>Complesso di interventi sanitari e assistenziali a favore di soggetti che non sono più in grado di svolgere una vita autonoma:</a:t>
            </a:r>
          </a:p>
          <a:p>
            <a:pPr marL="263525" lvl="3" indent="-179388" algn="just" fontAlgn="base">
              <a:lnSpc>
                <a:spcPct val="120000"/>
              </a:lnSpc>
              <a:buFont typeface="Wingdings" pitchFamily="2" charset="2"/>
              <a:buChar char="§"/>
            </a:pPr>
            <a:r>
              <a:rPr lang="it-IT" altLang="it-IT" sz="2700" dirty="0">
                <a:latin typeface="Times New Roman" panose="02020603050405020304" pitchFamily="18" charset="0"/>
                <a:cs typeface="Times New Roman" panose="02020603050405020304" pitchFamily="18" charset="0"/>
              </a:rPr>
              <a:t> impossibilità totale o parziale di percepire reddito</a:t>
            </a:r>
          </a:p>
          <a:p>
            <a:pPr marL="263525" lvl="3" indent="-179388" algn="just" fontAlgn="base">
              <a:lnSpc>
                <a:spcPct val="120000"/>
              </a:lnSpc>
              <a:buFont typeface="Wingdings" pitchFamily="2" charset="2"/>
              <a:buChar char="§"/>
            </a:pPr>
            <a:r>
              <a:rPr lang="it-IT" altLang="it-IT" sz="2700" dirty="0">
                <a:latin typeface="Times New Roman" panose="02020603050405020304" pitchFamily="18" charset="0"/>
                <a:cs typeface="Times New Roman" panose="02020603050405020304" pitchFamily="18" charset="0"/>
              </a:rPr>
              <a:t> necessità di sostenere spese mediche e di assistenza a seguito dell’insorgere della non autosufficienza</a:t>
            </a:r>
          </a:p>
          <a:p>
            <a:pPr marL="457200" lvl="3" indent="-685800" algn="just" fontAlgn="base">
              <a:lnSpc>
                <a:spcPct val="120000"/>
              </a:lnSpc>
              <a:buFont typeface="Wingdings" pitchFamily="2" charset="2"/>
              <a:buChar char="§"/>
            </a:pPr>
            <a:endParaRPr lang="it-IT" altLang="it-IT" sz="2700" dirty="0">
              <a:latin typeface="Times New Roman" panose="02020603050405020304" pitchFamily="18" charset="0"/>
              <a:cs typeface="Times New Roman" panose="02020603050405020304" pitchFamily="18" charset="0"/>
            </a:endParaRPr>
          </a:p>
          <a:p>
            <a:pPr marL="0" lvl="3" algn="just" fontAlgn="base">
              <a:lnSpc>
                <a:spcPct val="120000"/>
              </a:lnSpc>
            </a:pPr>
            <a:r>
              <a:rPr lang="it-IT" altLang="it-IT" sz="2700" dirty="0">
                <a:latin typeface="Times New Roman" panose="02020603050405020304" pitchFamily="18" charset="0"/>
                <a:cs typeface="Times New Roman" panose="02020603050405020304" pitchFamily="18" charset="0"/>
              </a:rPr>
              <a:t>Le prestazioni possono essere di diversa natura a fronte di diversi obiettivi di copertura:</a:t>
            </a:r>
          </a:p>
          <a:p>
            <a:pPr marL="263525" lvl="3" indent="-179388" algn="just" fontAlgn="base">
              <a:lnSpc>
                <a:spcPct val="120000"/>
              </a:lnSpc>
              <a:buFont typeface="Wingdings" pitchFamily="2" charset="2"/>
              <a:buChar char="§"/>
            </a:pPr>
            <a:r>
              <a:rPr lang="it-IT" altLang="it-IT" sz="2700" dirty="0">
                <a:latin typeface="Times New Roman" panose="02020603050405020304" pitchFamily="18" charset="0"/>
                <a:cs typeface="Times New Roman" panose="02020603050405020304" pitchFamily="18" charset="0"/>
              </a:rPr>
              <a:t>rimborso delle spese mediche sostenute o erogazione di una somma forfettaria in unica soluzione o periodica (finalità di supporto finanziario)</a:t>
            </a:r>
          </a:p>
          <a:p>
            <a:pPr marL="263525" lvl="3" indent="-179388" algn="just" fontAlgn="base">
              <a:lnSpc>
                <a:spcPct val="120000"/>
              </a:lnSpc>
              <a:buFont typeface="Wingdings" pitchFamily="2" charset="2"/>
              <a:buChar char="§"/>
            </a:pPr>
            <a:r>
              <a:rPr lang="it-IT" altLang="it-IT" sz="2700" dirty="0">
                <a:latin typeface="Times New Roman" panose="02020603050405020304" pitchFamily="18" charset="0"/>
                <a:cs typeface="Times New Roman" panose="02020603050405020304" pitchFamily="18" charset="0"/>
              </a:rPr>
              <a:t>corresponsione di un capitale o di una rendita (per compensare almeno in parte la perdita della capacità di produrre reddito)</a:t>
            </a:r>
          </a:p>
          <a:p>
            <a:pPr marL="263525" lvl="3" indent="-179388" algn="just" fontAlgn="base">
              <a:lnSpc>
                <a:spcPct val="120000"/>
              </a:lnSpc>
              <a:buFont typeface="Wingdings" pitchFamily="2" charset="2"/>
              <a:buChar char="§"/>
            </a:pPr>
            <a:r>
              <a:rPr lang="it-IT" altLang="it-IT" sz="2700" dirty="0">
                <a:latin typeface="Times New Roman" panose="02020603050405020304" pitchFamily="18" charset="0"/>
                <a:cs typeface="Times New Roman" panose="02020603050405020304" pitchFamily="18" charset="0"/>
              </a:rPr>
              <a:t>erogazione di servizi socio-sanitari (finalità di soddisfare direttamente i bisogni insorti)</a:t>
            </a:r>
          </a:p>
          <a:p>
            <a:pPr algn="ctr">
              <a:lnSpc>
                <a:spcPct val="90000"/>
              </a:lnSpc>
              <a:spcAft>
                <a:spcPts val="600"/>
              </a:spcAft>
            </a:pPr>
            <a:endParaRPr lang="en-US" sz="2800" dirty="0">
              <a:latin typeface="Times New Roman" panose="02020603050405020304" pitchFamily="18" charset="0"/>
              <a:cs typeface="Times New Roman" panose="02020603050405020304" pitchFamily="18" charset="0"/>
            </a:endParaRPr>
          </a:p>
          <a:p>
            <a:pPr indent="-228600" algn="ctr">
              <a:lnSpc>
                <a:spcPct val="90000"/>
              </a:lnSpc>
              <a:spcAft>
                <a:spcPts val="600"/>
              </a:spcAft>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69EFBD92-4C5F-9968-FFEC-E0E0A2D03D7B}"/>
              </a:ext>
            </a:extLst>
          </p:cNvPr>
          <p:cNvSpPr txBox="1"/>
          <p:nvPr/>
        </p:nvSpPr>
        <p:spPr>
          <a:xfrm>
            <a:off x="493185" y="281928"/>
            <a:ext cx="6523785" cy="705431"/>
          </a:xfrm>
          <a:prstGeom prst="rect">
            <a:avLst/>
          </a:prstGeom>
        </p:spPr>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p>
            <a:pPr marL="0" marR="0" lvl="0" indent="0" fontAlgn="auto">
              <a:lnSpc>
                <a:spcPct val="90000"/>
              </a:lnSpc>
              <a:spcBef>
                <a:spcPct val="0"/>
              </a:spcBef>
              <a:spcAft>
                <a:spcPts val="600"/>
              </a:spcAft>
              <a:buClrTx/>
              <a:buSzTx/>
              <a:tabLst/>
              <a:defRPr/>
            </a:pPr>
            <a:r>
              <a:rPr lang="it-IT" altLang="it-IT" sz="41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ea typeface="+mj-ea"/>
                <a:cs typeface="Times New Roman" panose="02020603050405020304" pitchFamily="18" charset="0"/>
              </a:rPr>
              <a:t>Le prestazioni di LTC</a:t>
            </a:r>
            <a:endParaRPr lang="it-IT" sz="41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685230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34091" y="183554"/>
            <a:ext cx="10972800" cy="825057"/>
          </a:xfrm>
        </p:spPr>
        <p:txBody>
          <a:bodyPr>
            <a:noAutofit/>
          </a:bodyPr>
          <a:lstStyle/>
          <a:p>
            <a:pPr>
              <a:spcAft>
                <a:spcPts val="600"/>
              </a:spcAft>
              <a:defRPr/>
            </a:pPr>
            <a:r>
              <a:rPr lang="it-IT" alt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Le prestazioni di LTC:  l’offerta del sistema pubblico</a:t>
            </a:r>
            <a:endPar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endParaRPr>
          </a:p>
        </p:txBody>
      </p:sp>
      <p:sp>
        <p:nvSpPr>
          <p:cNvPr id="3" name="Segnaposto testo 2"/>
          <p:cNvSpPr>
            <a:spLocks noGrp="1"/>
          </p:cNvSpPr>
          <p:nvPr>
            <p:ph type="body" sz="half" idx="1"/>
          </p:nvPr>
        </p:nvSpPr>
        <p:spPr>
          <a:xfrm>
            <a:off x="1644073" y="1232398"/>
            <a:ext cx="8561555" cy="4853136"/>
          </a:xfrm>
        </p:spPr>
        <p:txBody>
          <a:bodyPr>
            <a:normAutofit fontScale="25000" lnSpcReduction="20000"/>
          </a:bodyPr>
          <a:lstStyle/>
          <a:p>
            <a:pPr marL="0" indent="0" algn="just">
              <a:spcAft>
                <a:spcPct val="25000"/>
              </a:spcAft>
              <a:buNone/>
              <a:defRPr/>
            </a:pPr>
            <a:r>
              <a:rPr lang="it-IT" altLang="it-IT" sz="7400" dirty="0">
                <a:latin typeface="Times New Roman" panose="02020603050405020304" pitchFamily="18" charset="0"/>
                <a:cs typeface="Times New Roman" panose="02020603050405020304" pitchFamily="18" charset="0"/>
              </a:rPr>
              <a:t>Il sistema pubblico garantisce una pensione di invalidità civile con i seguenti requisiti (2021):</a:t>
            </a:r>
          </a:p>
          <a:p>
            <a:pPr algn="just">
              <a:spcAft>
                <a:spcPct val="25000"/>
              </a:spcAft>
              <a:buFont typeface="Wingdings" panose="05000000000000000000" pitchFamily="2" charset="2"/>
              <a:buChar char="Ø"/>
              <a:defRPr/>
            </a:pPr>
            <a:r>
              <a:rPr lang="it-IT" altLang="it-IT" sz="7400" dirty="0">
                <a:latin typeface="Times New Roman" panose="02020603050405020304" pitchFamily="18" charset="0"/>
                <a:cs typeface="Times New Roman" panose="02020603050405020304" pitchFamily="18" charset="0"/>
              </a:rPr>
              <a:t>invalidità totale e permanente del 100%</a:t>
            </a:r>
          </a:p>
          <a:p>
            <a:pPr algn="just">
              <a:spcAft>
                <a:spcPct val="25000"/>
              </a:spcAft>
              <a:buFont typeface="Wingdings" panose="05000000000000000000" pitchFamily="2" charset="2"/>
              <a:buChar char="Ø"/>
              <a:defRPr/>
            </a:pPr>
            <a:r>
              <a:rPr lang="it-IT" altLang="it-IT" sz="7400" dirty="0">
                <a:latin typeface="Times New Roman" panose="02020603050405020304" pitchFamily="18" charset="0"/>
                <a:cs typeface="Times New Roman" panose="02020603050405020304" pitchFamily="18" charset="0"/>
              </a:rPr>
              <a:t>età 18-67 (da adeguare con la speranza di vita; nel 2021 è 67 anni)</a:t>
            </a:r>
          </a:p>
          <a:p>
            <a:pPr algn="just">
              <a:buFont typeface="Wingdings" panose="05000000000000000000" pitchFamily="2" charset="2"/>
              <a:buChar char="Ø"/>
              <a:defRPr/>
            </a:pPr>
            <a:r>
              <a:rPr lang="it-IT" altLang="it-IT" sz="7400" dirty="0">
                <a:latin typeface="Times New Roman" panose="02020603050405020304" pitchFamily="18" charset="0"/>
                <a:cs typeface="Times New Roman" panose="02020603050405020304" pitchFamily="18" charset="0"/>
              </a:rPr>
              <a:t>la pensione annua </a:t>
            </a:r>
            <a:r>
              <a:rPr lang="it-IT" sz="7400" dirty="0">
                <a:latin typeface="Times New Roman" panose="02020603050405020304" pitchFamily="18" charset="0"/>
                <a:cs typeface="Times New Roman" panose="02020603050405020304" pitchFamily="18" charset="0"/>
              </a:rPr>
              <a:t>spettante (</a:t>
            </a:r>
            <a:r>
              <a:rPr lang="it-IT" altLang="it-IT" sz="7400" dirty="0">
                <a:latin typeface="Times New Roman" panose="02020603050405020304" pitchFamily="18" charset="0"/>
                <a:cs typeface="Times New Roman" panose="02020603050405020304" pitchFamily="18" charset="0"/>
              </a:rPr>
              <a:t>€ 287,09 x 13 mensilità nel 2021)</a:t>
            </a:r>
            <a:r>
              <a:rPr lang="it-IT" sz="7400" dirty="0">
                <a:latin typeface="Times New Roman" panose="02020603050405020304" pitchFamily="18" charset="0"/>
                <a:cs typeface="Times New Roman" panose="02020603050405020304" pitchFamily="18" charset="0"/>
              </a:rPr>
              <a:t> è erogata in misura intera se l'invalido non supera determinati limiti di reddito personali </a:t>
            </a:r>
            <a:r>
              <a:rPr lang="it-IT" altLang="it-IT" sz="7400" dirty="0">
                <a:latin typeface="Times New Roman" panose="02020603050405020304" pitchFamily="18" charset="0"/>
                <a:cs typeface="Times New Roman" panose="02020603050405020304" pitchFamily="18" charset="0"/>
              </a:rPr>
              <a:t>(€ 16.982,49 nel 2021)</a:t>
            </a:r>
          </a:p>
          <a:p>
            <a:pPr algn="just">
              <a:spcAft>
                <a:spcPct val="25000"/>
              </a:spcAft>
              <a:buFont typeface="Wingdings" panose="05000000000000000000" pitchFamily="2" charset="2"/>
              <a:buChar char="Ø"/>
              <a:defRPr/>
            </a:pPr>
            <a:r>
              <a:rPr lang="it-IT" altLang="it-IT" sz="7400" dirty="0">
                <a:latin typeface="Times New Roman" panose="02020603050405020304" pitchFamily="18" charset="0"/>
                <a:cs typeface="Times New Roman" panose="02020603050405020304" pitchFamily="18" charset="0"/>
              </a:rPr>
              <a:t>al compimento dell’età massima, la pensione viene adeguata all’assegno sociale (€ </a:t>
            </a:r>
            <a:r>
              <a:rPr lang="it-IT" sz="7400" b="0" i="0" dirty="0">
                <a:solidFill>
                  <a:srgbClr val="49535D"/>
                </a:solidFill>
                <a:effectLst/>
                <a:latin typeface="Times New Roman" panose="02020603050405020304" pitchFamily="18" charset="0"/>
                <a:cs typeface="Times New Roman" panose="02020603050405020304" pitchFamily="18" charset="0"/>
              </a:rPr>
              <a:t> </a:t>
            </a:r>
            <a:r>
              <a:rPr lang="it-IT" sz="7400" b="0" i="0" dirty="0">
                <a:effectLst/>
                <a:latin typeface="Times New Roman" panose="02020603050405020304" pitchFamily="18" charset="0"/>
                <a:cs typeface="Times New Roman" panose="02020603050405020304" pitchFamily="18" charset="0"/>
              </a:rPr>
              <a:t>5.983,64 nel 2021</a:t>
            </a:r>
            <a:r>
              <a:rPr lang="it-IT" altLang="it-IT" sz="7400" dirty="0">
                <a:latin typeface="Times New Roman" panose="02020603050405020304" pitchFamily="18" charset="0"/>
                <a:cs typeface="Times New Roman" panose="02020603050405020304" pitchFamily="18" charset="0"/>
              </a:rPr>
              <a:t>)</a:t>
            </a:r>
          </a:p>
          <a:p>
            <a:pPr marL="0" indent="0" algn="just">
              <a:buNone/>
              <a:defRPr/>
            </a:pPr>
            <a:r>
              <a:rPr lang="it-IT" sz="7400" dirty="0">
                <a:latin typeface="Times New Roman" panose="02020603050405020304" pitchFamily="18" charset="0"/>
                <a:cs typeface="Times New Roman" panose="02020603050405020304" pitchFamily="18" charset="0"/>
              </a:rPr>
              <a:t>È garantito inoltre un </a:t>
            </a:r>
            <a:r>
              <a:rPr lang="it-IT" sz="7400" i="1" dirty="0">
                <a:latin typeface="Times New Roman" panose="02020603050405020304" pitchFamily="18" charset="0"/>
                <a:cs typeface="Times New Roman" panose="02020603050405020304" pitchFamily="18" charset="0"/>
              </a:rPr>
              <a:t>assegno di accompagnamento </a:t>
            </a:r>
            <a:r>
              <a:rPr lang="it-IT" sz="7400" dirty="0">
                <a:latin typeface="Times New Roman" panose="02020603050405020304" pitchFamily="18" charset="0"/>
                <a:cs typeface="Times New Roman" panose="02020603050405020304" pitchFamily="18" charset="0"/>
              </a:rPr>
              <a:t>(</a:t>
            </a:r>
            <a:r>
              <a:rPr lang="it-IT" altLang="it-IT" sz="7400" dirty="0">
                <a:latin typeface="Times New Roman" panose="02020603050405020304" pitchFamily="18" charset="0"/>
                <a:cs typeface="Times New Roman" panose="02020603050405020304" pitchFamily="18" charset="0"/>
              </a:rPr>
              <a:t>€ 6.265,20 annui per il 2021, senza requisiti reddituali)</a:t>
            </a:r>
            <a:r>
              <a:rPr lang="it-IT" sz="7400" dirty="0">
                <a:latin typeface="Times New Roman" panose="02020603050405020304" pitchFamily="18" charset="0"/>
                <a:cs typeface="Times New Roman" panose="02020603050405020304" pitchFamily="18" charset="0"/>
              </a:rPr>
              <a:t> in caso di impossibilità di deambulare o di compiere gli atti quotidiani della vita e conseguente necessità di un'assistenza continua. Tale assegno è cumulabile con la pensione di invalidità civile e spetta indipendentemente dall’età.</a:t>
            </a:r>
            <a:endParaRPr lang="it-IT" altLang="it-IT" sz="7400" dirty="0">
              <a:latin typeface="Times New Roman" panose="02020603050405020304" pitchFamily="18" charset="0"/>
              <a:cs typeface="Times New Roman" panose="02020603050405020304" pitchFamily="18" charset="0"/>
            </a:endParaRPr>
          </a:p>
          <a:p>
            <a:endParaRPr lang="it-IT" dirty="0"/>
          </a:p>
        </p:txBody>
      </p:sp>
      <p:sp>
        <p:nvSpPr>
          <p:cNvPr id="4" name="Segnaposto numero diapositiva 3">
            <a:extLst>
              <a:ext uri="{FF2B5EF4-FFF2-40B4-BE49-F238E27FC236}">
                <a16:creationId xmlns:a16="http://schemas.microsoft.com/office/drawing/2014/main" id="{2AE0DD70-18AF-4B11-A679-69B2CD8B2C89}"/>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7</a:t>
            </a:fld>
            <a:endParaRPr lang="it-IT" sz="1200" dirty="0">
              <a:solidFill>
                <a:schemeClr val="tx1">
                  <a:tint val="75000"/>
                </a:schemeClr>
              </a:solidFill>
            </a:endParaRPr>
          </a:p>
        </p:txBody>
      </p:sp>
    </p:spTree>
    <p:extLst>
      <p:ext uri="{BB962C8B-B14F-4D97-AF65-F5344CB8AC3E}">
        <p14:creationId xmlns:p14="http://schemas.microsoft.com/office/powerpoint/2010/main" val="1358524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535712" y="293110"/>
            <a:ext cx="10972800" cy="602817"/>
          </a:xfrm>
        </p:spPr>
        <p:txBody>
          <a:bodyPr>
            <a:noAutofit/>
          </a:bodyPr>
          <a:lstStyle/>
          <a:p>
            <a:pPr>
              <a:spcAft>
                <a:spcPts val="600"/>
              </a:spcAft>
              <a:defRPr/>
            </a:pPr>
            <a:r>
              <a:rPr lang="it-IT" alt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rPr>
              <a:t>Le prestazioni di LTC:  l’offerta del sistema privato</a:t>
            </a:r>
            <a:endPar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cs typeface="Times New Roman" panose="02020603050405020304" pitchFamily="18" charset="0"/>
            </a:endParaRPr>
          </a:p>
        </p:txBody>
      </p:sp>
      <p:sp>
        <p:nvSpPr>
          <p:cNvPr id="3" name="Segnaposto testo 2"/>
          <p:cNvSpPr>
            <a:spLocks noGrp="1"/>
          </p:cNvSpPr>
          <p:nvPr>
            <p:ph type="body" sz="half" idx="1"/>
          </p:nvPr>
        </p:nvSpPr>
        <p:spPr>
          <a:xfrm>
            <a:off x="1991544" y="1353597"/>
            <a:ext cx="8435280" cy="4958011"/>
          </a:xfrm>
        </p:spPr>
        <p:txBody>
          <a:bodyPr>
            <a:normAutofit fontScale="77500" lnSpcReduction="20000"/>
          </a:bodyPr>
          <a:lstStyle/>
          <a:p>
            <a:pPr marL="0" indent="0" algn="just">
              <a:buNone/>
              <a:defRPr/>
            </a:pPr>
            <a:r>
              <a:rPr lang="it-IT" altLang="it-IT" sz="3100" b="1" dirty="0">
                <a:latin typeface="Times New Roman" panose="02020603050405020304" pitchFamily="18" charset="0"/>
                <a:ea typeface="Calibri" panose="020F0502020204030204" pitchFamily="34" charset="0"/>
                <a:cs typeface="Times New Roman" panose="02020603050405020304" pitchFamily="18" charset="0"/>
              </a:rPr>
              <a:t>Prodotti assicurativi liberamente acquistabili sul mercato:</a:t>
            </a:r>
          </a:p>
          <a:p>
            <a:pPr algn="just">
              <a:buFont typeface="Wingdings" panose="05000000000000000000" pitchFamily="2" charset="2"/>
              <a:buChar char="Ø"/>
              <a:defRPr/>
            </a:pPr>
            <a:r>
              <a:rPr lang="it-IT" altLang="it-IT" sz="3100" dirty="0">
                <a:latin typeface="Times New Roman" panose="02020603050405020304" pitchFamily="18" charset="0"/>
                <a:ea typeface="Calibri" panose="020F0502020204030204" pitchFamily="34" charset="0"/>
                <a:cs typeface="Times New Roman" panose="02020603050405020304" pitchFamily="18" charset="0"/>
              </a:rPr>
              <a:t> Prodotti specifici</a:t>
            </a:r>
          </a:p>
          <a:p>
            <a:pPr algn="just">
              <a:buFont typeface="Wingdings" panose="05000000000000000000" pitchFamily="2" charset="2"/>
              <a:buChar char="Ø"/>
              <a:defRPr/>
            </a:pPr>
            <a:r>
              <a:rPr lang="it-IT" altLang="it-IT" sz="3100" dirty="0">
                <a:latin typeface="Times New Roman" panose="02020603050405020304" pitchFamily="18" charset="0"/>
                <a:ea typeface="Calibri" panose="020F0502020204030204" pitchFamily="34" charset="0"/>
                <a:cs typeface="Times New Roman" panose="02020603050405020304" pitchFamily="18" charset="0"/>
              </a:rPr>
              <a:t> Ramo vita (rendita vitalizia)</a:t>
            </a:r>
          </a:p>
          <a:p>
            <a:pPr algn="just">
              <a:buFont typeface="Wingdings" panose="05000000000000000000" pitchFamily="2" charset="2"/>
              <a:buChar char="Ø"/>
              <a:defRPr/>
            </a:pPr>
            <a:r>
              <a:rPr lang="it-IT" altLang="it-IT" sz="3100" dirty="0">
                <a:latin typeface="Times New Roman" panose="02020603050405020304" pitchFamily="18" charset="0"/>
                <a:ea typeface="Calibri" panose="020F0502020204030204" pitchFamily="34" charset="0"/>
                <a:cs typeface="Times New Roman" panose="02020603050405020304" pitchFamily="18" charset="0"/>
              </a:rPr>
              <a:t> Ramo malattia (rimborsi/indennizzi, eventuali servizi)</a:t>
            </a:r>
          </a:p>
          <a:p>
            <a:pPr algn="just">
              <a:buFont typeface="Wingdings" panose="05000000000000000000" pitchFamily="2" charset="2"/>
              <a:buChar char="Ø"/>
              <a:defRPr/>
            </a:pPr>
            <a:r>
              <a:rPr lang="it-IT" altLang="it-IT" sz="3100" dirty="0">
                <a:latin typeface="Times New Roman" panose="02020603050405020304" pitchFamily="18" charset="0"/>
                <a:ea typeface="Calibri" panose="020F0502020204030204" pitchFamily="34" charset="0"/>
                <a:cs typeface="Times New Roman" panose="02020603050405020304" pitchFamily="18" charset="0"/>
              </a:rPr>
              <a:t> Coperture opzionali aggiuntive su altri prodotti (ad es. su piani </a:t>
            </a:r>
          </a:p>
          <a:p>
            <a:pPr marL="0" indent="0" algn="just">
              <a:buNone/>
              <a:defRPr/>
            </a:pPr>
            <a:r>
              <a:rPr lang="it-IT" altLang="it-IT" sz="3100" dirty="0">
                <a:latin typeface="Times New Roman" panose="02020603050405020304" pitchFamily="18" charset="0"/>
                <a:ea typeface="Calibri" panose="020F0502020204030204" pitchFamily="34" charset="0"/>
                <a:cs typeface="Times New Roman" panose="02020603050405020304" pitchFamily="18" charset="0"/>
              </a:rPr>
              <a:t>       individuali pensionistici, rendite vitalizie)</a:t>
            </a:r>
          </a:p>
          <a:p>
            <a:pPr marL="0" indent="0" algn="just">
              <a:buNone/>
              <a:defRPr/>
            </a:pPr>
            <a:r>
              <a:rPr lang="it-IT" altLang="it-IT" sz="3100" dirty="0">
                <a:latin typeface="Times New Roman" panose="02020603050405020304" pitchFamily="18" charset="0"/>
                <a:ea typeface="Calibri" panose="020F0502020204030204" pitchFamily="34" charset="0"/>
                <a:cs typeface="Times New Roman" panose="02020603050405020304" pitchFamily="18" charset="0"/>
              </a:rPr>
              <a:t>I prodotti possono essere individuali o collettivi</a:t>
            </a:r>
          </a:p>
          <a:p>
            <a:pPr marL="0" indent="0" algn="just">
              <a:buNone/>
              <a:defRPr/>
            </a:pPr>
            <a:endParaRPr lang="it-IT" altLang="it-IT" sz="3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defRPr/>
            </a:pPr>
            <a:r>
              <a:rPr lang="it-IT" altLang="it-IT" sz="3100" b="1" dirty="0">
                <a:latin typeface="Times New Roman" panose="02020603050405020304" pitchFamily="18" charset="0"/>
                <a:ea typeface="Calibri" panose="020F0502020204030204" pitchFamily="34" charset="0"/>
                <a:cs typeface="Times New Roman" panose="02020603050405020304" pitchFamily="18" charset="0"/>
              </a:rPr>
              <a:t>Prestazioni legate alla contrattazione collettiva o al territorio</a:t>
            </a:r>
          </a:p>
          <a:p>
            <a:pPr algn="just">
              <a:buFont typeface="Wingdings" panose="05000000000000000000" pitchFamily="2" charset="2"/>
              <a:buChar char="Ø"/>
              <a:defRPr/>
            </a:pPr>
            <a:r>
              <a:rPr lang="it-IT" altLang="it-IT" sz="3100" dirty="0">
                <a:latin typeface="Times New Roman" panose="02020603050405020304" pitchFamily="18" charset="0"/>
                <a:ea typeface="Calibri" panose="020F0502020204030204" pitchFamily="34" charset="0"/>
                <a:cs typeface="Times New Roman" panose="02020603050405020304" pitchFamily="18" charset="0"/>
              </a:rPr>
              <a:t> Fondi (o prestazioni inserite nelle casse di assistenza sanitarie) istituiti dalla contrattazione collettiva</a:t>
            </a:r>
          </a:p>
          <a:p>
            <a:pPr algn="just">
              <a:buFont typeface="Wingdings" panose="05000000000000000000" pitchFamily="2" charset="2"/>
              <a:buChar char="Ø"/>
              <a:defRPr/>
            </a:pPr>
            <a:r>
              <a:rPr lang="it-IT" altLang="it-IT" sz="3100" dirty="0">
                <a:latin typeface="Times New Roman" panose="02020603050405020304" pitchFamily="18" charset="0"/>
                <a:ea typeface="Calibri" panose="020F0502020204030204" pitchFamily="34" charset="0"/>
                <a:cs typeface="Times New Roman" panose="02020603050405020304" pitchFamily="18" charset="0"/>
              </a:rPr>
              <a:t> Fondi istituiti su base territoriale</a:t>
            </a:r>
          </a:p>
          <a:p>
            <a:endParaRPr lang="it-IT" dirty="0"/>
          </a:p>
        </p:txBody>
      </p:sp>
      <p:sp>
        <p:nvSpPr>
          <p:cNvPr id="5" name="Segnaposto numero diapositiva 3">
            <a:extLst>
              <a:ext uri="{FF2B5EF4-FFF2-40B4-BE49-F238E27FC236}">
                <a16:creationId xmlns:a16="http://schemas.microsoft.com/office/drawing/2014/main" id="{AF4BF8E4-E4D0-EF43-EE95-66EBC61FC1B6}"/>
              </a:ext>
            </a:extLst>
          </p:cNvPr>
          <p:cNvSpPr txBox="1">
            <a:spLocks/>
          </p:cNvSpPr>
          <p:nvPr/>
        </p:nvSpPr>
        <p:spPr>
          <a:xfrm>
            <a:off x="9241935" y="6410917"/>
            <a:ext cx="2133600" cy="365125"/>
          </a:xfrm>
          <a:prstGeom prst="rect">
            <a:avLst/>
          </a:prstGeom>
        </p:spPr>
        <p:txBody>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F8855CED-06E2-4F15-ACB0-96C1A9874819}" type="slidenum">
              <a:rPr lang="it-IT" sz="1200">
                <a:solidFill>
                  <a:schemeClr val="tx1">
                    <a:tint val="75000"/>
                  </a:schemeClr>
                </a:solidFill>
              </a:rPr>
              <a:pPr algn="r">
                <a:spcAft>
                  <a:spcPts val="600"/>
                </a:spcAft>
              </a:pPr>
              <a:t>8</a:t>
            </a:fld>
            <a:endParaRPr lang="it-IT" sz="1200" dirty="0">
              <a:solidFill>
                <a:schemeClr val="tx1">
                  <a:tint val="75000"/>
                </a:schemeClr>
              </a:solidFill>
            </a:endParaRPr>
          </a:p>
        </p:txBody>
      </p:sp>
    </p:spTree>
    <p:extLst>
      <p:ext uri="{BB962C8B-B14F-4D97-AF65-F5344CB8AC3E}">
        <p14:creationId xmlns:p14="http://schemas.microsoft.com/office/powerpoint/2010/main" val="762701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B035A321-FE33-46F6-BC86-8D2FF17DC1B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D9C488E-BBED-4B2D-BB7D-60C9E2B3852F}" type="slidenum">
              <a:rPr lang="en-US" smtClean="0"/>
              <a:pPr>
                <a:spcAft>
                  <a:spcPts val="600"/>
                </a:spcAft>
              </a:pPr>
              <a:t>9</a:t>
            </a:fld>
            <a:endParaRPr lang="en-US" dirty="0"/>
          </a:p>
        </p:txBody>
      </p:sp>
      <p:pic>
        <p:nvPicPr>
          <p:cNvPr id="8" name="Immagine 7">
            <a:extLst>
              <a:ext uri="{FF2B5EF4-FFF2-40B4-BE49-F238E27FC236}">
                <a16:creationId xmlns:a16="http://schemas.microsoft.com/office/drawing/2014/main" id="{E09F2AC5-8A99-64B6-5203-EE7E8ED6DA07}"/>
              </a:ext>
            </a:extLst>
          </p:cNvPr>
          <p:cNvPicPr>
            <a:picLocks noChangeAspect="1"/>
          </p:cNvPicPr>
          <p:nvPr/>
        </p:nvPicPr>
        <p:blipFill>
          <a:blip r:embed="rId2"/>
          <a:stretch>
            <a:fillRect/>
          </a:stretch>
        </p:blipFill>
        <p:spPr>
          <a:xfrm>
            <a:off x="178759" y="5611943"/>
            <a:ext cx="1834813" cy="1005281"/>
          </a:xfrm>
          <a:prstGeom prst="rect">
            <a:avLst/>
          </a:prstGeom>
        </p:spPr>
      </p:pic>
      <p:sp>
        <p:nvSpPr>
          <p:cNvPr id="3" name="CasellaDiTesto 2">
            <a:extLst>
              <a:ext uri="{FF2B5EF4-FFF2-40B4-BE49-F238E27FC236}">
                <a16:creationId xmlns:a16="http://schemas.microsoft.com/office/drawing/2014/main" id="{B025803D-2018-65BC-C9AC-735FE9D7B014}"/>
              </a:ext>
            </a:extLst>
          </p:cNvPr>
          <p:cNvSpPr txBox="1"/>
          <p:nvPr/>
        </p:nvSpPr>
        <p:spPr>
          <a:xfrm>
            <a:off x="942463" y="1061516"/>
            <a:ext cx="10307074" cy="4945843"/>
          </a:xfrm>
          <a:prstGeom prst="rect">
            <a:avLst/>
          </a:prstGeom>
        </p:spPr>
        <p:txBody>
          <a:bodyPr vert="horz" lIns="91440" tIns="45720" rIns="91440" bIns="45720" rtlCol="0">
            <a:normAutofit fontScale="62500" lnSpcReduction="20000"/>
          </a:bodyPr>
          <a:lstStyle/>
          <a:p>
            <a:pPr algn="just">
              <a:lnSpc>
                <a:spcPct val="110000"/>
              </a:lnSpc>
              <a:spcBef>
                <a:spcPts val="1200"/>
              </a:spcBef>
              <a:spcAft>
                <a:spcPts val="300"/>
              </a:spcAft>
              <a:tabLst>
                <a:tab pos="-457200" algn="l"/>
              </a:tabLst>
            </a:pPr>
            <a:r>
              <a:rPr lang="it-IT" sz="2800" spc="50" dirty="0">
                <a:effectLst/>
                <a:latin typeface="Times New Roman" panose="02020603050405020304" pitchFamily="18" charset="0"/>
                <a:ea typeface="Times New Roman" panose="02020603050405020304" pitchFamily="18" charset="0"/>
                <a:cs typeface="Times New Roman" panose="02020603050405020304" pitchFamily="18" charset="0"/>
              </a:rPr>
              <a:t>Necessario scegliere una definizione di non autosufficienza per delineare in maniera univoca il diritto alla prestazione.</a:t>
            </a:r>
            <a:endParaRPr lang="it-IT" sz="1600" spc="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0000"/>
              </a:lnSpc>
              <a:spcBef>
                <a:spcPts val="1200"/>
              </a:spcBef>
              <a:spcAft>
                <a:spcPts val="300"/>
              </a:spcAft>
              <a:tabLst>
                <a:tab pos="-457200" algn="l"/>
              </a:tabLst>
            </a:pPr>
            <a:r>
              <a:rPr lang="it-IT" sz="2800" spc="50" dirty="0">
                <a:effectLst/>
                <a:latin typeface="Times New Roman" panose="02020603050405020304" pitchFamily="18" charset="0"/>
                <a:ea typeface="Times New Roman" panose="02020603050405020304" pitchFamily="18" charset="0"/>
                <a:cs typeface="Times New Roman" panose="02020603050405020304" pitchFamily="18" charset="0"/>
              </a:rPr>
              <a:t>I problemi derivanti dalla mancanza di una definizione uniforme di non autosufficienza a livello nazionale:</a:t>
            </a:r>
            <a:endParaRPr lang="it-IT" sz="1600" spc="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0000"/>
              </a:lnSpc>
              <a:spcBef>
                <a:spcPts val="1200"/>
              </a:spcBef>
              <a:spcAft>
                <a:spcPts val="300"/>
              </a:spcAft>
              <a:buFont typeface="Symbol" panose="05050102010706020507" pitchFamily="18" charset="2"/>
              <a:buChar char=""/>
              <a:tabLst>
                <a:tab pos="-457200" algn="l"/>
              </a:tabLst>
            </a:pPr>
            <a:r>
              <a:rPr lang="it-IT" sz="2800" spc="50" dirty="0">
                <a:effectLst/>
                <a:latin typeface="Times New Roman" panose="02020603050405020304" pitchFamily="18" charset="0"/>
                <a:ea typeface="Times New Roman" panose="02020603050405020304" pitchFamily="18" charset="0"/>
                <a:cs typeface="Times New Roman" panose="02020603050405020304" pitchFamily="18" charset="0"/>
              </a:rPr>
              <a:t>difficoltà nell’</a:t>
            </a:r>
            <a:r>
              <a:rPr lang="it-IT" sz="2800" b="1" spc="5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organizzare</a:t>
            </a:r>
            <a:r>
              <a:rPr lang="it-IT" sz="2800" spc="50" dirty="0">
                <a:effectLst/>
                <a:latin typeface="Times New Roman" panose="02020603050405020304" pitchFamily="18" charset="0"/>
                <a:ea typeface="Times New Roman" panose="02020603050405020304" pitchFamily="18" charset="0"/>
                <a:cs typeface="Times New Roman" panose="02020603050405020304" pitchFamily="18" charset="0"/>
              </a:rPr>
              <a:t> la copertura per non autosufficienza negli usuali 3 pilastri delle assicurazioni sociali, con il rischio di interventi non coordinati fra i diversi pilastri, possibili duplicazioni di prestazioni e ancora più dannose mancanze di coperture;</a:t>
            </a:r>
            <a:endParaRPr lang="it-IT" sz="1600" spc="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0000"/>
              </a:lnSpc>
              <a:spcBef>
                <a:spcPts val="1200"/>
              </a:spcBef>
              <a:spcAft>
                <a:spcPts val="300"/>
              </a:spcAft>
              <a:buFont typeface="Symbol" panose="05050102010706020507" pitchFamily="18" charset="2"/>
              <a:buChar char=""/>
              <a:tabLst>
                <a:tab pos="-457200" algn="l"/>
              </a:tabLst>
            </a:pPr>
            <a:r>
              <a:rPr lang="it-IT" sz="2800" spc="50" dirty="0">
                <a:effectLst/>
                <a:latin typeface="Times New Roman" panose="02020603050405020304" pitchFamily="18" charset="0"/>
                <a:ea typeface="Times New Roman" panose="02020603050405020304" pitchFamily="18" charset="0"/>
                <a:cs typeface="Times New Roman" panose="02020603050405020304" pitchFamily="18" charset="0"/>
              </a:rPr>
              <a:t>difficoltà nel reperire </a:t>
            </a:r>
            <a:r>
              <a:rPr lang="it-IT" sz="2800" b="1" spc="5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dati statistici robusti</a:t>
            </a:r>
            <a:r>
              <a:rPr lang="it-IT" sz="2800" spc="50" dirty="0">
                <a:effectLst/>
                <a:latin typeface="Times New Roman" panose="02020603050405020304" pitchFamily="18" charset="0"/>
                <a:ea typeface="Times New Roman" panose="02020603050405020304" pitchFamily="18" charset="0"/>
                <a:cs typeface="Times New Roman" panose="02020603050405020304" pitchFamily="18" charset="0"/>
              </a:rPr>
              <a:t>, coerenti e su orizzonti temporali anche di lungo periodo. Ad esempio, i dati provenienti dalle rilevazioni del I pilastro e quelli provenienti da rilevazioni del II e III pilastro non potrebbero essere aggregati o verrebbero utilizzati solo parzialmente con il rischio di perdere importanti informazioni.</a:t>
            </a:r>
            <a:endParaRPr lang="it-IT" sz="1600" spc="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0000"/>
              </a:lnSpc>
              <a:spcBef>
                <a:spcPts val="1200"/>
              </a:spcBef>
              <a:spcAft>
                <a:spcPts val="300"/>
              </a:spcAft>
              <a:tabLst>
                <a:tab pos="-457200" algn="l"/>
              </a:tabLst>
            </a:pPr>
            <a:r>
              <a:rPr lang="it-IT" sz="2800" spc="50" dirty="0">
                <a:effectLst/>
                <a:latin typeface="Times New Roman" panose="02020603050405020304" pitchFamily="18" charset="0"/>
                <a:ea typeface="Times New Roman" panose="02020603050405020304" pitchFamily="18" charset="0"/>
                <a:cs typeface="Times New Roman" panose="02020603050405020304" pitchFamily="18" charset="0"/>
              </a:rPr>
              <a:t>L’assenza di definizioni comuni (presenti invece dei paesi europei più evoluti in questo campo, come la Francia e la Germania), potrebbe condurre ad una </a:t>
            </a:r>
            <a:r>
              <a:rPr lang="it-IT" sz="2800" b="1" spc="5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gestione non ottimale dell’impegno economico complessivo</a:t>
            </a:r>
            <a:r>
              <a:rPr lang="it-IT" sz="2800" spc="50" dirty="0">
                <a:effectLst/>
                <a:latin typeface="Times New Roman" panose="02020603050405020304" pitchFamily="18" charset="0"/>
                <a:ea typeface="Times New Roman" panose="02020603050405020304" pitchFamily="18" charset="0"/>
                <a:cs typeface="Times New Roman" panose="02020603050405020304" pitchFamily="18" charset="0"/>
              </a:rPr>
              <a:t>, proveniente da tutti i pilastri, destinato alla prestazione di non autosufficienza. Si ritiene pertanto che nell’attuale situazione del welfare sociale sia necessario porre particolare attenzione anche a nuove possibili interazioni pubblico/privato.</a:t>
            </a:r>
            <a:endParaRPr lang="it-IT" sz="1600" spc="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90000"/>
              </a:lnSpc>
              <a:spcAft>
                <a:spcPts val="600"/>
              </a:spcAft>
            </a:pPr>
            <a:endParaRPr lang="en-US" sz="2800" dirty="0">
              <a:latin typeface="Times New Roman" panose="02020603050405020304" pitchFamily="18" charset="0"/>
              <a:cs typeface="Times New Roman" panose="02020603050405020304" pitchFamily="18" charset="0"/>
            </a:endParaRPr>
          </a:p>
          <a:p>
            <a:pPr indent="-228600" algn="ctr">
              <a:lnSpc>
                <a:spcPct val="90000"/>
              </a:lnSpc>
              <a:spcAft>
                <a:spcPts val="600"/>
              </a:spcAft>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p:txBody>
      </p:sp>
      <p:sp>
        <p:nvSpPr>
          <p:cNvPr id="4" name="CasellaDiTesto 3">
            <a:extLst>
              <a:ext uri="{FF2B5EF4-FFF2-40B4-BE49-F238E27FC236}">
                <a16:creationId xmlns:a16="http://schemas.microsoft.com/office/drawing/2014/main" id="{69EFBD92-4C5F-9968-FFEC-E0E0A2D03D7B}"/>
              </a:ext>
            </a:extLst>
          </p:cNvPr>
          <p:cNvSpPr txBox="1"/>
          <p:nvPr/>
        </p:nvSpPr>
        <p:spPr>
          <a:xfrm>
            <a:off x="539368" y="181260"/>
            <a:ext cx="11010944" cy="843044"/>
          </a:xfrm>
          <a:prstGeom prst="rect">
            <a:avLst/>
          </a:prstGeom>
        </p:spPr>
        <p:txBody>
          <a:bodyPr vert="horz" lIns="91440" tIns="45720" rIns="91440" bIns="45720" rtlCol="0" anchor="ctr">
            <a:normAutofit/>
            <a:scene3d>
              <a:camera prst="orthographicFront"/>
              <a:lightRig rig="soft" dir="t">
                <a:rot lat="0" lon="0" rev="15600000"/>
              </a:lightRig>
            </a:scene3d>
            <a:sp3d extrusionH="57150" prstMaterial="softEdge">
              <a:bevelT w="25400" h="38100"/>
            </a:sp3d>
          </a:bodyPr>
          <a:lstStyle/>
          <a:p>
            <a:pPr marL="0" marR="0" lvl="0" indent="0" fontAlgn="auto">
              <a:lnSpc>
                <a:spcPct val="90000"/>
              </a:lnSpc>
              <a:spcBef>
                <a:spcPct val="0"/>
              </a:spcBef>
              <a:spcAft>
                <a:spcPts val="600"/>
              </a:spcAft>
              <a:buClrTx/>
              <a:buSzTx/>
              <a:tabLst/>
              <a:defRPr/>
            </a:pPr>
            <a:r>
              <a:rPr lang="it-IT" sz="3600" b="1" dirty="0">
                <a:ln/>
                <a:effectLst>
                  <a:glow>
                    <a:srgbClr val="4472C4"/>
                  </a:glow>
                  <a:outerShdw blurRad="63500" dist="88900" dir="9000000" algn="ctr" rotWithShape="0">
                    <a:srgbClr val="000000">
                      <a:alpha val="36000"/>
                    </a:srgbClr>
                  </a:outerShdw>
                  <a:reflection stA="17000" endPos="65000" dist="50800" dir="5400000" sy="-100000" algn="bl" rotWithShape="0"/>
                </a:effectLst>
                <a:latin typeface="Times New Roman" panose="02020603050405020304" pitchFamily="18" charset="0"/>
                <a:ea typeface="+mj-ea"/>
                <a:cs typeface="Times New Roman" panose="02020603050405020304" pitchFamily="18" charset="0"/>
              </a:rPr>
              <a:t>Il problema della definizione di non autosufficienza</a:t>
            </a:r>
          </a:p>
        </p:txBody>
      </p:sp>
    </p:spTree>
    <p:extLst>
      <p:ext uri="{BB962C8B-B14F-4D97-AF65-F5344CB8AC3E}">
        <p14:creationId xmlns:p14="http://schemas.microsoft.com/office/powerpoint/2010/main" val="2137173541"/>
      </p:ext>
    </p:extLst>
  </p:cSld>
  <p:clrMapOvr>
    <a:masterClrMapping/>
  </p:clrMapOvr>
</p:sld>
</file>

<file path=ppt/theme/theme1.xml><?xml version="1.0" encoding="utf-8"?>
<a:theme xmlns:a="http://schemas.openxmlformats.org/drawingml/2006/main" name="JuxtaposeVTI">
  <a:themeElements>
    <a:clrScheme name="AnalogousFromDarkSeedLeftStep">
      <a:dk1>
        <a:srgbClr val="000000"/>
      </a:dk1>
      <a:lt1>
        <a:srgbClr val="FFFFFF"/>
      </a:lt1>
      <a:dk2>
        <a:srgbClr val="333820"/>
      </a:dk2>
      <a:lt2>
        <a:srgbClr val="E8E2E8"/>
      </a:lt2>
      <a:accent1>
        <a:srgbClr val="21B92D"/>
      </a:accent1>
      <a:accent2>
        <a:srgbClr val="4AB614"/>
      </a:accent2>
      <a:accent3>
        <a:srgbClr val="8AAD1F"/>
      </a:accent3>
      <a:accent4>
        <a:srgbClr val="BB9F14"/>
      </a:accent4>
      <a:accent5>
        <a:srgbClr val="E77729"/>
      </a:accent5>
      <a:accent6>
        <a:srgbClr val="D51718"/>
      </a:accent6>
      <a:hlink>
        <a:srgbClr val="A67737"/>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1941</TotalTime>
  <Words>3063</Words>
  <Application>Microsoft Office PowerPoint</Application>
  <PresentationFormat>Widescreen</PresentationFormat>
  <Paragraphs>411</Paragraphs>
  <Slides>29</Slides>
  <Notes>3</Notes>
  <HiddenSlides>0</HiddenSlides>
  <MMClips>0</MMClips>
  <ScaleCrop>false</ScaleCrop>
  <HeadingPairs>
    <vt:vector size="6" baseType="variant">
      <vt:variant>
        <vt:lpstr>Caratteri utilizzati</vt:lpstr>
      </vt:variant>
      <vt:variant>
        <vt:i4>11</vt:i4>
      </vt:variant>
      <vt:variant>
        <vt:lpstr>Tema</vt:lpstr>
      </vt:variant>
      <vt:variant>
        <vt:i4>2</vt:i4>
      </vt:variant>
      <vt:variant>
        <vt:lpstr>Titoli diapositive</vt:lpstr>
      </vt:variant>
      <vt:variant>
        <vt:i4>29</vt:i4>
      </vt:variant>
    </vt:vector>
  </HeadingPairs>
  <TitlesOfParts>
    <vt:vector size="42" baseType="lpstr">
      <vt:lpstr>Arial</vt:lpstr>
      <vt:lpstr>Calibri</vt:lpstr>
      <vt:lpstr>Calibri Light</vt:lpstr>
      <vt:lpstr>Constantia</vt:lpstr>
      <vt:lpstr>Courier New</vt:lpstr>
      <vt:lpstr>Franklin Gothic Demi Cond</vt:lpstr>
      <vt:lpstr>Franklin Gothic Medium</vt:lpstr>
      <vt:lpstr>Symbol</vt:lpstr>
      <vt:lpstr>Tahoma</vt:lpstr>
      <vt:lpstr>Times New Roman</vt:lpstr>
      <vt:lpstr>Wingdings</vt:lpstr>
      <vt:lpstr>JuxtaposeVTI</vt:lpstr>
      <vt:lpstr>Tema di Office</vt:lpstr>
      <vt:lpstr>LTC e Pricing sanitari</vt:lpstr>
      <vt:lpstr>Presentazione standard di PowerPoint</vt:lpstr>
      <vt:lpstr>Presentazione standard di PowerPoint</vt:lpstr>
      <vt:lpstr>Alcune problematiche assicurative</vt:lpstr>
      <vt:lpstr>Presentazione standard di PowerPoint</vt:lpstr>
      <vt:lpstr>Presentazione standard di PowerPoint</vt:lpstr>
      <vt:lpstr>Le prestazioni di LTC:  l’offerta del sistema pubblico</vt:lpstr>
      <vt:lpstr>Le prestazioni di LTC:  l’offerta del sistema privato</vt:lpstr>
      <vt:lpstr>Presentazione standard di PowerPoint</vt:lpstr>
      <vt:lpstr>Disegno di legge (A.C. 977-A) </vt:lpstr>
      <vt:lpstr>Le definizioni istituzionali</vt:lpstr>
      <vt:lpstr>Le definizioni assicurative</vt:lpstr>
      <vt:lpstr>Presentazione standard di PowerPoint</vt:lpstr>
      <vt:lpstr>Definizione dei Gruppi (stati) da considerare</vt:lpstr>
      <vt:lpstr>Presentazione standard di PowerPoint</vt:lpstr>
      <vt:lpstr>Presentazione standard di PowerPoint</vt:lpstr>
      <vt:lpstr>Presentazione standard di PowerPoint</vt:lpstr>
      <vt:lpstr>Presentazione standard di PowerPoint</vt:lpstr>
      <vt:lpstr>Scelta del sistema di finanziamento</vt:lpstr>
      <vt:lpstr>Impostazione delle valutazioni preliminari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funzione di gestione del rischio</dc:title>
  <dc:creator>Valerio Marchisio</dc:creator>
  <cp:lastModifiedBy>Tiziana Tafaro</cp:lastModifiedBy>
  <cp:revision>76</cp:revision>
  <dcterms:created xsi:type="dcterms:W3CDTF">2021-01-25T10:30:58Z</dcterms:created>
  <dcterms:modified xsi:type="dcterms:W3CDTF">2023-04-04T13:41:19Z</dcterms:modified>
</cp:coreProperties>
</file>